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3" r:id="rId2"/>
    <p:sldId id="256" r:id="rId3"/>
    <p:sldId id="257" r:id="rId4"/>
    <p:sldId id="258" r:id="rId5"/>
    <p:sldId id="300" r:id="rId6"/>
    <p:sldId id="274" r:id="rId7"/>
    <p:sldId id="277" r:id="rId8"/>
    <p:sldId id="283" r:id="rId9"/>
    <p:sldId id="263" r:id="rId10"/>
    <p:sldId id="275" r:id="rId11"/>
    <p:sldId id="293" r:id="rId12"/>
    <p:sldId id="284" r:id="rId13"/>
    <p:sldId id="285" r:id="rId14"/>
    <p:sldId id="286" r:id="rId15"/>
    <p:sldId id="289" r:id="rId16"/>
    <p:sldId id="278" r:id="rId17"/>
    <p:sldId id="301" r:id="rId18"/>
    <p:sldId id="292" r:id="rId19"/>
    <p:sldId id="302" r:id="rId20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4381"/>
    <a:srgbClr val="FF0000"/>
    <a:srgbClr val="00CC00"/>
    <a:srgbClr val="0033CC"/>
    <a:srgbClr val="FFFFFF"/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2017/11/7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234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6749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685800" y="2319338"/>
            <a:ext cx="7772400" cy="128111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ctr">
              <a:defRPr sz="4000"/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376363" y="3781425"/>
            <a:ext cx="6400800" cy="12588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sz="3000"/>
            </a:lvl1pPr>
            <a:lvl2pPr marL="457200" lvl="1" indent="0" algn="ctr">
              <a:buNone/>
              <a:defRPr sz="2000"/>
            </a:lvl2pPr>
            <a:lvl3pPr marL="914400" lvl="2" indent="0" algn="ctr">
              <a:buNone/>
              <a:defRPr sz="2000"/>
            </a:lvl3pPr>
            <a:lvl4pPr marL="1371600" lvl="3" indent="0" algn="ctr">
              <a:buNone/>
              <a:defRPr sz="2000"/>
            </a:lvl4pPr>
            <a:lvl5pPr marL="1828800" lvl="4" indent="0" algn="ctr">
              <a:buNone/>
              <a:defRPr sz="2000"/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itchFamily="34" charset="0"/>
              </a:r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11188"/>
            <a:ext cx="1943100" cy="54832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11188"/>
            <a:ext cx="5716657" cy="54832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itchFamily="34" charset="0"/>
              </a:r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itchFamily="34" charset="0"/>
              </a:r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itchFamily="34" charset="0"/>
              </a:r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itchFamily="34" charset="0"/>
              </a:r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itchFamily="34" charset="0"/>
              </a:r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itchFamily="34" charset="0"/>
              </a:r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itchFamily="34" charset="0"/>
              </a:r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itchFamily="34" charset="0"/>
              </a:r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itchFamily="34" charset="0"/>
              </a:r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85800" y="611188"/>
            <a:ext cx="7772400" cy="114141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321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itchFamily="34" charset="0"/>
              </a:rPr>
              <a:t>‹#›</a:t>
            </a:fld>
            <a:endParaRPr lang="zh-CN" altLang="en-US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200" b="1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itchFamily="34" charset="0"/>
          <a:ea typeface="宋体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itchFamily="34" charset="0"/>
          <a:ea typeface="宋体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itchFamily="34" charset="0"/>
          <a:ea typeface="宋体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itchFamily="34" charset="0"/>
          <a:ea typeface="宋体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itchFamily="34" charset="0"/>
          <a:ea typeface="宋体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itchFamily="34" charset="0"/>
          <a:ea typeface="宋体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itchFamily="34" charset="0"/>
          <a:ea typeface="宋体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itchFamily="34" charset="0"/>
          <a:ea typeface="宋体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8193"/>
          <p:cNvSpPr/>
          <p:nvPr/>
        </p:nvSpPr>
        <p:spPr>
          <a:xfrm>
            <a:off x="3048000" y="2667000"/>
            <a:ext cx="3049588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altLang="zh-CN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's  multiplication</a:t>
            </a:r>
            <a:endParaRPr lang="zh-CN" alt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8195" name="文本框 8194"/>
          <p:cNvSpPr txBox="1"/>
          <p:nvPr/>
        </p:nvSpPr>
        <p:spPr>
          <a:xfrm>
            <a:off x="1524000" y="2438400"/>
            <a:ext cx="1447800" cy="14335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8800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1265"/>
          <p:cNvSpPr>
            <a:spLocks noGrp="1"/>
          </p:cNvSpPr>
          <p:nvPr>
            <p:ph type="title"/>
          </p:nvPr>
        </p:nvSpPr>
        <p:spPr>
          <a:xfrm>
            <a:off x="609600" y="304800"/>
            <a:ext cx="3088640" cy="1141730"/>
          </a:xfrm>
        </p:spPr>
        <p:txBody>
          <a:bodyPr anchor="ctr"/>
          <a:lstStyle/>
          <a:p>
            <a:r>
              <a:rPr lang="en-US" altLang="zh-CN" b="0"/>
              <a:t>Fill in the blanks</a:t>
            </a:r>
            <a:br>
              <a:rPr lang="en-US" altLang="zh-CN" b="0"/>
            </a:br>
            <a:endParaRPr lang="en-US" altLang="zh-CN" b="0"/>
          </a:p>
        </p:txBody>
      </p:sp>
      <p:sp>
        <p:nvSpPr>
          <p:cNvPr id="11267" name="文本占位符 11266"/>
          <p:cNvSpPr>
            <a:spLocks noGrp="1"/>
          </p:cNvSpPr>
          <p:nvPr>
            <p:ph type="body" idx="1"/>
          </p:nvPr>
        </p:nvSpPr>
        <p:spPr>
          <a:xfrm>
            <a:off x="1828800" y="1752600"/>
            <a:ext cx="4953000" cy="4113213"/>
          </a:xfrm>
        </p:spPr>
        <p:txBody>
          <a:bodyPr/>
          <a:lstStyle/>
          <a:p>
            <a:endParaRPr lang="en-US" altLang="zh-CN" sz="3200" b="1">
              <a:latin typeface="黑体" pitchFamily="2" charset="-122"/>
              <a:ea typeface="黑体" pitchFamily="2" charset="-122"/>
            </a:endParaRPr>
          </a:p>
          <a:p>
            <a:endParaRPr lang="en-US" altLang="zh-CN" sz="3200" b="1">
              <a:latin typeface="黑体" pitchFamily="2" charset="-122"/>
              <a:ea typeface="黑体" pitchFamily="2" charset="-122"/>
            </a:endParaRPr>
          </a:p>
          <a:p>
            <a:endParaRPr lang="en-US" altLang="zh-CN" sz="3200" b="1">
              <a:latin typeface="黑体" pitchFamily="2" charset="-122"/>
              <a:ea typeface="黑体" pitchFamily="2" charset="-122"/>
            </a:endParaRPr>
          </a:p>
          <a:p>
            <a:endParaRPr lang="en-US" altLang="zh-CN" sz="3200" b="1">
              <a:latin typeface="黑体" pitchFamily="2" charset="-122"/>
              <a:ea typeface="黑体" pitchFamily="2" charset="-122"/>
            </a:endParaRPr>
          </a:p>
          <a:p>
            <a:endParaRPr lang="en-US" altLang="zh-CN" sz="3200" b="1">
              <a:latin typeface="黑体" pitchFamily="2" charset="-122"/>
              <a:ea typeface="黑体" pitchFamily="2" charset="-122"/>
            </a:endParaRPr>
          </a:p>
          <a:p>
            <a:endParaRPr lang="en-US" altLang="zh-CN" sz="3200" b="1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1269" name="文本框 11268"/>
          <p:cNvSpPr txBox="1"/>
          <p:nvPr/>
        </p:nvSpPr>
        <p:spPr>
          <a:xfrm>
            <a:off x="2133600" y="1295400"/>
            <a:ext cx="609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1268" name="文本框 11267"/>
          <p:cNvSpPr txBox="1"/>
          <p:nvPr/>
        </p:nvSpPr>
        <p:spPr>
          <a:xfrm>
            <a:off x="6322695" y="1935480"/>
            <a:ext cx="609600" cy="639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1270" name="文本框 11269"/>
          <p:cNvSpPr txBox="1"/>
          <p:nvPr/>
        </p:nvSpPr>
        <p:spPr>
          <a:xfrm>
            <a:off x="2819400" y="2667000"/>
            <a:ext cx="609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1271" name="文本框 11270"/>
          <p:cNvSpPr txBox="1"/>
          <p:nvPr/>
        </p:nvSpPr>
        <p:spPr>
          <a:xfrm>
            <a:off x="1143000" y="3657600"/>
            <a:ext cx="609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1272" name="文本框 11271"/>
          <p:cNvSpPr txBox="1"/>
          <p:nvPr/>
        </p:nvSpPr>
        <p:spPr>
          <a:xfrm>
            <a:off x="4648200" y="5562600"/>
            <a:ext cx="838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1273" name="文本框 11272"/>
          <p:cNvSpPr txBox="1"/>
          <p:nvPr/>
        </p:nvSpPr>
        <p:spPr>
          <a:xfrm>
            <a:off x="4343400" y="4343400"/>
            <a:ext cx="609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11274" name="文本框 11273"/>
          <p:cNvSpPr txBox="1"/>
          <p:nvPr/>
        </p:nvSpPr>
        <p:spPr>
          <a:xfrm>
            <a:off x="3276600" y="4876800"/>
            <a:ext cx="609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1275" name="文本框 11274"/>
          <p:cNvSpPr txBox="1"/>
          <p:nvPr/>
        </p:nvSpPr>
        <p:spPr>
          <a:xfrm>
            <a:off x="914400" y="1295400"/>
            <a:ext cx="3092450" cy="6397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600" b="1" dirty="0">
                <a:latin typeface="Arial" pitchFamily="34" charset="0"/>
              </a:rPr>
              <a:t>40=</a:t>
            </a:r>
            <a:r>
              <a:rPr lang="zh-CN" altLang="en-US" sz="3600" b="1" dirty="0">
                <a:latin typeface="Arial" pitchFamily="34" charset="0"/>
              </a:rPr>
              <a:t>（  ）</a:t>
            </a:r>
            <a:r>
              <a:rPr lang="en-US" altLang="zh-CN" sz="3600" b="1" dirty="0">
                <a:latin typeface="Arial" pitchFamily="34" charset="0"/>
              </a:rPr>
              <a:t>×10</a:t>
            </a:r>
            <a:endParaRPr lang="en-US" altLang="zh-CN" sz="3600" dirty="0">
              <a:latin typeface="Arial" pitchFamily="34" charset="0"/>
            </a:endParaRPr>
          </a:p>
        </p:txBody>
      </p:sp>
      <p:sp>
        <p:nvSpPr>
          <p:cNvPr id="11276" name="文本框 11275"/>
          <p:cNvSpPr txBox="1"/>
          <p:nvPr/>
        </p:nvSpPr>
        <p:spPr>
          <a:xfrm>
            <a:off x="4006850" y="1936750"/>
            <a:ext cx="3028950" cy="6397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600" b="1">
                <a:latin typeface="Arial" pitchFamily="34" charset="0"/>
                <a:sym typeface="Arial" pitchFamily="34" charset="0"/>
              </a:rPr>
              <a:t>50=10 ×</a:t>
            </a:r>
            <a:r>
              <a:rPr lang="zh-CN" altLang="en-US" sz="3600" b="1">
                <a:latin typeface="Arial" pitchFamily="34" charset="0"/>
                <a:sym typeface="Arial" pitchFamily="34" charset="0"/>
              </a:rPr>
              <a:t>（  ）</a:t>
            </a:r>
            <a:endParaRPr lang="zh-CN" altLang="en-US">
              <a:latin typeface="Arial" pitchFamily="34" charset="0"/>
            </a:endParaRPr>
          </a:p>
        </p:txBody>
      </p:sp>
      <p:sp>
        <p:nvSpPr>
          <p:cNvPr id="11277" name="文本框 11276"/>
          <p:cNvSpPr txBox="1"/>
          <p:nvPr/>
        </p:nvSpPr>
        <p:spPr>
          <a:xfrm>
            <a:off x="1600200" y="2667000"/>
            <a:ext cx="3219450" cy="6397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600" b="1">
                <a:latin typeface="Arial" pitchFamily="34" charset="0"/>
              </a:rPr>
              <a:t>10=</a:t>
            </a:r>
            <a:r>
              <a:rPr lang="zh-CN" altLang="en-US" sz="3600" b="1">
                <a:latin typeface="Arial" pitchFamily="34" charset="0"/>
              </a:rPr>
              <a:t>（  ）</a:t>
            </a:r>
            <a:r>
              <a:rPr lang="en-US" altLang="zh-CN" sz="3600" b="1">
                <a:latin typeface="Arial" pitchFamily="34" charset="0"/>
              </a:rPr>
              <a:t>× 10</a:t>
            </a:r>
            <a:endParaRPr lang="en-US" altLang="zh-CN" sz="3600">
              <a:latin typeface="Arial" pitchFamily="34" charset="0"/>
            </a:endParaRPr>
          </a:p>
        </p:txBody>
      </p:sp>
      <p:sp>
        <p:nvSpPr>
          <p:cNvPr id="11278" name="文本框 11277"/>
          <p:cNvSpPr txBox="1"/>
          <p:nvPr/>
        </p:nvSpPr>
        <p:spPr>
          <a:xfrm>
            <a:off x="685800" y="3581400"/>
            <a:ext cx="3346450" cy="6397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600" b="1">
                <a:latin typeface="Arial" pitchFamily="34" charset="0"/>
              </a:rPr>
              <a:t>（  ） </a:t>
            </a:r>
            <a:r>
              <a:rPr lang="en-US" altLang="zh-CN" sz="3600" b="1">
                <a:latin typeface="Arial" pitchFamily="34" charset="0"/>
              </a:rPr>
              <a:t>× 10=90</a:t>
            </a:r>
            <a:endParaRPr lang="en-US" altLang="zh-CN" sz="3600">
              <a:latin typeface="Arial" pitchFamily="34" charset="0"/>
            </a:endParaRPr>
          </a:p>
        </p:txBody>
      </p:sp>
      <p:sp>
        <p:nvSpPr>
          <p:cNvPr id="11279" name="文本框 11278"/>
          <p:cNvSpPr txBox="1"/>
          <p:nvPr/>
        </p:nvSpPr>
        <p:spPr>
          <a:xfrm>
            <a:off x="3048000" y="5562600"/>
            <a:ext cx="3727450" cy="6397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600" b="1">
                <a:latin typeface="Arial" pitchFamily="34" charset="0"/>
              </a:rPr>
              <a:t>10 × </a:t>
            </a:r>
            <a:r>
              <a:rPr lang="zh-CN" altLang="en-US" sz="3600" b="1">
                <a:latin typeface="Arial" pitchFamily="34" charset="0"/>
              </a:rPr>
              <a:t>（   ）</a:t>
            </a:r>
            <a:r>
              <a:rPr lang="en-US" altLang="zh-CN" sz="3600" b="1">
                <a:latin typeface="Arial" pitchFamily="34" charset="0"/>
              </a:rPr>
              <a:t>=100</a:t>
            </a:r>
            <a:endParaRPr lang="en-US" altLang="zh-CN" sz="3600">
              <a:latin typeface="Arial" pitchFamily="34" charset="0"/>
            </a:endParaRPr>
          </a:p>
        </p:txBody>
      </p:sp>
      <p:sp>
        <p:nvSpPr>
          <p:cNvPr id="11280" name="文本框 11279"/>
          <p:cNvSpPr txBox="1"/>
          <p:nvPr/>
        </p:nvSpPr>
        <p:spPr>
          <a:xfrm>
            <a:off x="3429000" y="4267200"/>
            <a:ext cx="2965450" cy="6397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600" b="1">
                <a:latin typeface="Arial" pitchFamily="34" charset="0"/>
              </a:rPr>
              <a:t>0=</a:t>
            </a:r>
            <a:r>
              <a:rPr lang="zh-CN" altLang="en-US" sz="3600" b="1">
                <a:latin typeface="Arial" pitchFamily="34" charset="0"/>
              </a:rPr>
              <a:t>（  ）</a:t>
            </a:r>
            <a:r>
              <a:rPr lang="en-US" altLang="zh-CN" sz="3600" b="1">
                <a:latin typeface="Arial" pitchFamily="34" charset="0"/>
              </a:rPr>
              <a:t>× 10</a:t>
            </a:r>
            <a:endParaRPr lang="en-US" altLang="zh-CN" sz="3600">
              <a:latin typeface="Arial" pitchFamily="34" charset="0"/>
            </a:endParaRPr>
          </a:p>
        </p:txBody>
      </p:sp>
      <p:sp>
        <p:nvSpPr>
          <p:cNvPr id="11281" name="文本框 11280"/>
          <p:cNvSpPr txBox="1"/>
          <p:nvPr/>
        </p:nvSpPr>
        <p:spPr>
          <a:xfrm>
            <a:off x="990600" y="4876800"/>
            <a:ext cx="3219450" cy="6397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600" b="1">
                <a:latin typeface="Arial" pitchFamily="34" charset="0"/>
              </a:rPr>
              <a:t>20=10 ×</a:t>
            </a:r>
            <a:r>
              <a:rPr lang="zh-CN" altLang="en-US" sz="3600" b="1">
                <a:latin typeface="Arial" pitchFamily="34" charset="0"/>
              </a:rPr>
              <a:t>（  ）</a:t>
            </a:r>
            <a:endParaRPr lang="zh-CN" altLang="en-US" sz="3600">
              <a:latin typeface="Arial" pitchFamily="34" charset="0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68" grpId="0"/>
      <p:bldP spid="11270" grpId="0"/>
      <p:bldP spid="11271" grpId="0"/>
      <p:bldP spid="11272" grpId="0"/>
      <p:bldP spid="11273" grpId="0"/>
      <p:bldP spid="112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2289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CN" dirty="0"/>
              <a:t>calculate</a:t>
            </a:r>
          </a:p>
        </p:txBody>
      </p:sp>
      <p:sp>
        <p:nvSpPr>
          <p:cNvPr id="12291" name="矩形 12290"/>
          <p:cNvSpPr/>
          <p:nvPr/>
        </p:nvSpPr>
        <p:spPr>
          <a:xfrm>
            <a:off x="1452563" y="2701925"/>
            <a:ext cx="846137" cy="657225"/>
          </a:xfrm>
          <a:prstGeom prst="rect">
            <a:avLst/>
          </a:prstGeom>
          <a:solidFill>
            <a:schemeClr val="bg1">
              <a:alpha val="100000"/>
            </a:schemeClr>
          </a:solidFill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92" name="文本框 12291"/>
          <p:cNvSpPr txBox="1"/>
          <p:nvPr/>
        </p:nvSpPr>
        <p:spPr>
          <a:xfrm>
            <a:off x="1673225" y="2073275"/>
            <a:ext cx="520700" cy="6508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latin typeface="Arial" pitchFamily="34" charset="0"/>
              </a:rPr>
              <a:t>0</a:t>
            </a:r>
          </a:p>
        </p:txBody>
      </p:sp>
      <p:grpSp>
        <p:nvGrpSpPr>
          <p:cNvPr id="12293" name="组合 12292"/>
          <p:cNvGrpSpPr/>
          <p:nvPr/>
        </p:nvGrpSpPr>
        <p:grpSpPr>
          <a:xfrm>
            <a:off x="457200" y="2057400"/>
            <a:ext cx="3168650" cy="3282950"/>
            <a:chOff x="0" y="0"/>
            <a:chExt cx="4988" cy="5170"/>
          </a:xfrm>
        </p:grpSpPr>
        <p:sp>
          <p:nvSpPr>
            <p:cNvPr id="12294" name="矩形 12293"/>
            <p:cNvSpPr/>
            <p:nvPr/>
          </p:nvSpPr>
          <p:spPr>
            <a:xfrm>
              <a:off x="1566" y="0"/>
              <a:ext cx="1332" cy="1036"/>
            </a:xfrm>
            <a:prstGeom prst="rect">
              <a:avLst/>
            </a:prstGeom>
            <a:solidFill>
              <a:schemeClr val="bg1">
                <a:alpha val="100000"/>
              </a:schemeClr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none" anchor="ctr"/>
            <a:lstStyle/>
            <a:p>
              <a:pPr algn="ctr"/>
              <a:r>
                <a:rPr lang="zh-CN" altLang="en-US" sz="3600" dirty="0">
                  <a:latin typeface="Arial" pitchFamily="34" charset="0"/>
                  <a:sym typeface="Arial" pitchFamily="34" charset="0"/>
                </a:rPr>
                <a:t>0</a:t>
              </a:r>
            </a:p>
          </p:txBody>
        </p:sp>
        <p:sp>
          <p:nvSpPr>
            <p:cNvPr id="12295" name="矩形 12294"/>
            <p:cNvSpPr/>
            <p:nvPr/>
          </p:nvSpPr>
          <p:spPr>
            <a:xfrm>
              <a:off x="1566" y="2049"/>
              <a:ext cx="1332" cy="1036"/>
            </a:xfrm>
            <a:prstGeom prst="rect">
              <a:avLst/>
            </a:prstGeom>
            <a:solidFill>
              <a:schemeClr val="bg1">
                <a:alpha val="100000"/>
              </a:schemeClr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6" name="矩形 12295"/>
            <p:cNvSpPr/>
            <p:nvPr/>
          </p:nvSpPr>
          <p:spPr>
            <a:xfrm>
              <a:off x="1566" y="3065"/>
              <a:ext cx="1332" cy="1036"/>
            </a:xfrm>
            <a:prstGeom prst="rect">
              <a:avLst/>
            </a:prstGeom>
            <a:solidFill>
              <a:schemeClr val="bg1">
                <a:alpha val="100000"/>
              </a:schemeClr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7" name="矩形 12296"/>
            <p:cNvSpPr/>
            <p:nvPr/>
          </p:nvSpPr>
          <p:spPr>
            <a:xfrm>
              <a:off x="1566" y="4103"/>
              <a:ext cx="1332" cy="1036"/>
            </a:xfrm>
            <a:prstGeom prst="rect">
              <a:avLst/>
            </a:prstGeom>
            <a:solidFill>
              <a:schemeClr val="bg1">
                <a:alpha val="100000"/>
              </a:schemeClr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8" name="矩形 12297"/>
            <p:cNvSpPr/>
            <p:nvPr/>
          </p:nvSpPr>
          <p:spPr>
            <a:xfrm>
              <a:off x="3656" y="0"/>
              <a:ext cx="1332" cy="1036"/>
            </a:xfrm>
            <a:prstGeom prst="rect">
              <a:avLst/>
            </a:prstGeom>
            <a:solidFill>
              <a:schemeClr val="bg1">
                <a:alpha val="100000"/>
              </a:schemeClr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9" name="矩形 12298"/>
            <p:cNvSpPr/>
            <p:nvPr/>
          </p:nvSpPr>
          <p:spPr>
            <a:xfrm>
              <a:off x="3656" y="1015"/>
              <a:ext cx="1332" cy="1036"/>
            </a:xfrm>
            <a:prstGeom prst="rect">
              <a:avLst/>
            </a:prstGeom>
            <a:solidFill>
              <a:schemeClr val="bg1">
                <a:alpha val="100000"/>
              </a:schemeClr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0" name="矩形 12299"/>
            <p:cNvSpPr/>
            <p:nvPr/>
          </p:nvSpPr>
          <p:spPr>
            <a:xfrm>
              <a:off x="3656" y="2049"/>
              <a:ext cx="1332" cy="1036"/>
            </a:xfrm>
            <a:prstGeom prst="rect">
              <a:avLst/>
            </a:prstGeom>
            <a:solidFill>
              <a:schemeClr val="bg1">
                <a:alpha val="100000"/>
              </a:schemeClr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1" name="矩形 12300"/>
            <p:cNvSpPr/>
            <p:nvPr/>
          </p:nvSpPr>
          <p:spPr>
            <a:xfrm>
              <a:off x="3656" y="3065"/>
              <a:ext cx="1332" cy="1036"/>
            </a:xfrm>
            <a:prstGeom prst="rect">
              <a:avLst/>
            </a:prstGeom>
            <a:solidFill>
              <a:schemeClr val="bg1">
                <a:alpha val="100000"/>
              </a:schemeClr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2" name="矩形 12301"/>
            <p:cNvSpPr/>
            <p:nvPr/>
          </p:nvSpPr>
          <p:spPr>
            <a:xfrm>
              <a:off x="3612" y="4134"/>
              <a:ext cx="1332" cy="1036"/>
            </a:xfrm>
            <a:prstGeom prst="rect">
              <a:avLst/>
            </a:prstGeom>
            <a:solidFill>
              <a:schemeClr val="bg1">
                <a:alpha val="100000"/>
              </a:schemeClr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3" name="文本框 12302"/>
            <p:cNvSpPr txBox="1"/>
            <p:nvPr/>
          </p:nvSpPr>
          <p:spPr>
            <a:xfrm>
              <a:off x="0" y="2082"/>
              <a:ext cx="1893" cy="102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>
                  <a:latin typeface="Arial" pitchFamily="34" charset="0"/>
                </a:rPr>
                <a:t>10×</a:t>
              </a:r>
            </a:p>
          </p:txBody>
        </p:sp>
        <p:sp>
          <p:nvSpPr>
            <p:cNvPr id="12304" name="文本框 12303"/>
            <p:cNvSpPr txBox="1"/>
            <p:nvPr/>
          </p:nvSpPr>
          <p:spPr>
            <a:xfrm>
              <a:off x="2959" y="2074"/>
              <a:ext cx="1024" cy="102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>
                  <a:latin typeface="Arial" pitchFamily="34" charset="0"/>
                </a:rPr>
                <a:t>=</a:t>
              </a:r>
            </a:p>
          </p:txBody>
        </p:sp>
        <p:sp>
          <p:nvSpPr>
            <p:cNvPr id="12305" name="文本框 12304"/>
            <p:cNvSpPr txBox="1"/>
            <p:nvPr/>
          </p:nvSpPr>
          <p:spPr>
            <a:xfrm>
              <a:off x="1690" y="1015"/>
              <a:ext cx="1187" cy="102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>
                  <a:latin typeface="Arial" pitchFamily="34" charset="0"/>
                </a:rPr>
                <a:t>10</a:t>
              </a:r>
            </a:p>
          </p:txBody>
        </p:sp>
        <p:sp>
          <p:nvSpPr>
            <p:cNvPr id="12306" name="文本框 12305"/>
            <p:cNvSpPr txBox="1"/>
            <p:nvPr/>
          </p:nvSpPr>
          <p:spPr>
            <a:xfrm>
              <a:off x="1932" y="2074"/>
              <a:ext cx="1187" cy="102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>
                  <a:latin typeface="Arial" pitchFamily="34" charset="0"/>
                </a:rPr>
                <a:t>1</a:t>
              </a:r>
            </a:p>
          </p:txBody>
        </p:sp>
        <p:sp>
          <p:nvSpPr>
            <p:cNvPr id="12307" name="文本框 12306"/>
            <p:cNvSpPr txBox="1"/>
            <p:nvPr/>
          </p:nvSpPr>
          <p:spPr>
            <a:xfrm>
              <a:off x="1914" y="3098"/>
              <a:ext cx="1187" cy="1025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>
                  <a:latin typeface="Arial" pitchFamily="34" charset="0"/>
                </a:rPr>
                <a:t>9</a:t>
              </a:r>
            </a:p>
          </p:txBody>
        </p:sp>
        <p:sp>
          <p:nvSpPr>
            <p:cNvPr id="12308" name="文本框 12307"/>
            <p:cNvSpPr txBox="1"/>
            <p:nvPr/>
          </p:nvSpPr>
          <p:spPr>
            <a:xfrm>
              <a:off x="3796" y="4111"/>
              <a:ext cx="1187" cy="102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>
                  <a:latin typeface="Arial" pitchFamily="34" charset="0"/>
                </a:rPr>
                <a:t>40</a:t>
              </a:r>
            </a:p>
          </p:txBody>
        </p:sp>
      </p:grpSp>
      <p:grpSp>
        <p:nvGrpSpPr>
          <p:cNvPr id="12309" name="组合 12308"/>
          <p:cNvGrpSpPr/>
          <p:nvPr/>
        </p:nvGrpSpPr>
        <p:grpSpPr>
          <a:xfrm>
            <a:off x="4819650" y="2057400"/>
            <a:ext cx="3028950" cy="3276600"/>
            <a:chOff x="0" y="0"/>
            <a:chExt cx="4770" cy="5160"/>
          </a:xfrm>
        </p:grpSpPr>
        <p:sp>
          <p:nvSpPr>
            <p:cNvPr id="12310" name="矩形 12309"/>
            <p:cNvSpPr/>
            <p:nvPr/>
          </p:nvSpPr>
          <p:spPr>
            <a:xfrm>
              <a:off x="0" y="0"/>
              <a:ext cx="1332" cy="1036"/>
            </a:xfrm>
            <a:prstGeom prst="rect">
              <a:avLst/>
            </a:prstGeom>
            <a:solidFill>
              <a:schemeClr val="bg1">
                <a:alpha val="100000"/>
              </a:schemeClr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1" name="矩形 12310"/>
            <p:cNvSpPr/>
            <p:nvPr/>
          </p:nvSpPr>
          <p:spPr>
            <a:xfrm>
              <a:off x="0" y="1015"/>
              <a:ext cx="1332" cy="1036"/>
            </a:xfrm>
            <a:prstGeom prst="rect">
              <a:avLst/>
            </a:prstGeom>
            <a:solidFill>
              <a:schemeClr val="bg1">
                <a:alpha val="100000"/>
              </a:schemeClr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2" name="矩形 12311"/>
            <p:cNvSpPr/>
            <p:nvPr/>
          </p:nvSpPr>
          <p:spPr>
            <a:xfrm>
              <a:off x="0" y="2049"/>
              <a:ext cx="1332" cy="1036"/>
            </a:xfrm>
            <a:prstGeom prst="rect">
              <a:avLst/>
            </a:prstGeom>
            <a:solidFill>
              <a:schemeClr val="bg1">
                <a:alpha val="100000"/>
              </a:schemeClr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3" name="矩形 12312"/>
            <p:cNvSpPr/>
            <p:nvPr/>
          </p:nvSpPr>
          <p:spPr>
            <a:xfrm>
              <a:off x="0" y="3065"/>
              <a:ext cx="1332" cy="1036"/>
            </a:xfrm>
            <a:prstGeom prst="rect">
              <a:avLst/>
            </a:prstGeom>
            <a:solidFill>
              <a:schemeClr val="bg1">
                <a:alpha val="100000"/>
              </a:schemeClr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4" name="矩形 12313"/>
            <p:cNvSpPr/>
            <p:nvPr/>
          </p:nvSpPr>
          <p:spPr>
            <a:xfrm>
              <a:off x="0" y="4103"/>
              <a:ext cx="1332" cy="1036"/>
            </a:xfrm>
            <a:prstGeom prst="rect">
              <a:avLst/>
            </a:prstGeom>
            <a:solidFill>
              <a:schemeClr val="bg1">
                <a:alpha val="100000"/>
              </a:schemeClr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5" name="矩形 12314"/>
            <p:cNvSpPr/>
            <p:nvPr/>
          </p:nvSpPr>
          <p:spPr>
            <a:xfrm>
              <a:off x="3397" y="0"/>
              <a:ext cx="1332" cy="1036"/>
            </a:xfrm>
            <a:prstGeom prst="rect">
              <a:avLst/>
            </a:prstGeom>
            <a:solidFill>
              <a:schemeClr val="bg1">
                <a:alpha val="100000"/>
              </a:schemeClr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6" name="矩形 12315"/>
            <p:cNvSpPr/>
            <p:nvPr/>
          </p:nvSpPr>
          <p:spPr>
            <a:xfrm>
              <a:off x="3397" y="1015"/>
              <a:ext cx="1332" cy="1036"/>
            </a:xfrm>
            <a:prstGeom prst="rect">
              <a:avLst/>
            </a:prstGeom>
            <a:solidFill>
              <a:schemeClr val="bg1">
                <a:alpha val="100000"/>
              </a:schemeClr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7" name="矩形 12316"/>
            <p:cNvSpPr/>
            <p:nvPr/>
          </p:nvSpPr>
          <p:spPr>
            <a:xfrm>
              <a:off x="3397" y="2049"/>
              <a:ext cx="1332" cy="1036"/>
            </a:xfrm>
            <a:prstGeom prst="rect">
              <a:avLst/>
            </a:prstGeom>
            <a:solidFill>
              <a:schemeClr val="bg1">
                <a:alpha val="100000"/>
              </a:schemeClr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8" name="矩形 12317"/>
            <p:cNvSpPr/>
            <p:nvPr/>
          </p:nvSpPr>
          <p:spPr>
            <a:xfrm>
              <a:off x="3397" y="3065"/>
              <a:ext cx="1332" cy="1036"/>
            </a:xfrm>
            <a:prstGeom prst="rect">
              <a:avLst/>
            </a:prstGeom>
            <a:solidFill>
              <a:schemeClr val="bg1">
                <a:alpha val="100000"/>
              </a:schemeClr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9" name="矩形 12318"/>
            <p:cNvSpPr/>
            <p:nvPr/>
          </p:nvSpPr>
          <p:spPr>
            <a:xfrm>
              <a:off x="3397" y="4103"/>
              <a:ext cx="1332" cy="1036"/>
            </a:xfrm>
            <a:prstGeom prst="rect">
              <a:avLst/>
            </a:prstGeom>
            <a:solidFill>
              <a:schemeClr val="bg1">
                <a:alpha val="100000"/>
              </a:schemeClr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0" name="文本框 12319"/>
            <p:cNvSpPr txBox="1"/>
            <p:nvPr/>
          </p:nvSpPr>
          <p:spPr>
            <a:xfrm>
              <a:off x="1280" y="2074"/>
              <a:ext cx="2305" cy="102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>
                  <a:latin typeface="Arial" pitchFamily="34" charset="0"/>
                </a:rPr>
                <a:t>×10=</a:t>
              </a:r>
            </a:p>
          </p:txBody>
        </p:sp>
        <p:sp>
          <p:nvSpPr>
            <p:cNvPr id="12321" name="文本框 12320"/>
            <p:cNvSpPr txBox="1"/>
            <p:nvPr/>
          </p:nvSpPr>
          <p:spPr>
            <a:xfrm>
              <a:off x="3582" y="35"/>
              <a:ext cx="1188" cy="102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>
                  <a:latin typeface="Arial" pitchFamily="34" charset="0"/>
                </a:rPr>
                <a:t>20</a:t>
              </a:r>
            </a:p>
          </p:txBody>
        </p:sp>
        <p:sp>
          <p:nvSpPr>
            <p:cNvPr id="12322" name="文本框 12321"/>
            <p:cNvSpPr txBox="1"/>
            <p:nvPr/>
          </p:nvSpPr>
          <p:spPr>
            <a:xfrm>
              <a:off x="3582" y="4134"/>
              <a:ext cx="1188" cy="102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>
                  <a:latin typeface="Arial" pitchFamily="34" charset="0"/>
                </a:rPr>
                <a:t>60</a:t>
              </a:r>
            </a:p>
          </p:txBody>
        </p:sp>
        <p:sp>
          <p:nvSpPr>
            <p:cNvPr id="12323" name="文本框 12322"/>
            <p:cNvSpPr txBox="1"/>
            <p:nvPr/>
          </p:nvSpPr>
          <p:spPr>
            <a:xfrm>
              <a:off x="350" y="1036"/>
              <a:ext cx="819" cy="1025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>
                  <a:latin typeface="Arial" pitchFamily="34" charset="0"/>
                </a:rPr>
                <a:t>5</a:t>
              </a:r>
            </a:p>
          </p:txBody>
        </p:sp>
        <p:sp>
          <p:nvSpPr>
            <p:cNvPr id="12324" name="文本框 12323"/>
            <p:cNvSpPr txBox="1"/>
            <p:nvPr/>
          </p:nvSpPr>
          <p:spPr>
            <a:xfrm>
              <a:off x="327" y="2049"/>
              <a:ext cx="1188" cy="102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>
                  <a:latin typeface="Arial" pitchFamily="34" charset="0"/>
                </a:rPr>
                <a:t>8</a:t>
              </a:r>
            </a:p>
          </p:txBody>
        </p:sp>
        <p:sp>
          <p:nvSpPr>
            <p:cNvPr id="12325" name="文本框 12324"/>
            <p:cNvSpPr txBox="1"/>
            <p:nvPr/>
          </p:nvSpPr>
          <p:spPr>
            <a:xfrm>
              <a:off x="350" y="3072"/>
              <a:ext cx="1187" cy="102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>
                  <a:latin typeface="Arial" pitchFamily="34" charset="0"/>
                </a:rPr>
                <a:t>0</a:t>
              </a:r>
            </a:p>
          </p:txBody>
        </p:sp>
      </p:grpSp>
      <p:sp>
        <p:nvSpPr>
          <p:cNvPr id="12326" name="文本框 12325"/>
          <p:cNvSpPr txBox="1"/>
          <p:nvPr/>
        </p:nvSpPr>
        <p:spPr>
          <a:xfrm>
            <a:off x="3048000" y="2057400"/>
            <a:ext cx="835025" cy="641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12327" name="文本框 12326"/>
          <p:cNvSpPr txBox="1"/>
          <p:nvPr/>
        </p:nvSpPr>
        <p:spPr>
          <a:xfrm>
            <a:off x="2760663" y="2690813"/>
            <a:ext cx="1008062" cy="641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Arial" pitchFamily="34" charset="0"/>
              </a:rPr>
              <a:t>100</a:t>
            </a:r>
          </a:p>
        </p:txBody>
      </p:sp>
      <p:sp>
        <p:nvSpPr>
          <p:cNvPr id="12328" name="文本框 12327"/>
          <p:cNvSpPr txBox="1"/>
          <p:nvPr/>
        </p:nvSpPr>
        <p:spPr>
          <a:xfrm>
            <a:off x="2890838" y="3324225"/>
            <a:ext cx="835025" cy="641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2329" name="文本框 12328"/>
          <p:cNvSpPr txBox="1"/>
          <p:nvPr/>
        </p:nvSpPr>
        <p:spPr>
          <a:xfrm>
            <a:off x="2919413" y="3973513"/>
            <a:ext cx="835025" cy="641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Arial" pitchFamily="34" charset="0"/>
              </a:rPr>
              <a:t>90</a:t>
            </a:r>
          </a:p>
        </p:txBody>
      </p:sp>
      <p:sp>
        <p:nvSpPr>
          <p:cNvPr id="12330" name="文本框 12329"/>
          <p:cNvSpPr txBox="1"/>
          <p:nvPr/>
        </p:nvSpPr>
        <p:spPr>
          <a:xfrm>
            <a:off x="1539875" y="4627563"/>
            <a:ext cx="590550" cy="641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2331" name="文本框 12330"/>
          <p:cNvSpPr txBox="1"/>
          <p:nvPr/>
        </p:nvSpPr>
        <p:spPr>
          <a:xfrm>
            <a:off x="7086600" y="2667000"/>
            <a:ext cx="1009650" cy="641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Arial" pitchFamily="34" charset="0"/>
              </a:rPr>
              <a:t>50</a:t>
            </a:r>
          </a:p>
        </p:txBody>
      </p:sp>
      <p:sp>
        <p:nvSpPr>
          <p:cNvPr id="12332" name="文本框 12331"/>
          <p:cNvSpPr txBox="1"/>
          <p:nvPr/>
        </p:nvSpPr>
        <p:spPr>
          <a:xfrm>
            <a:off x="7089775" y="3300413"/>
            <a:ext cx="835025" cy="641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Arial" pitchFamily="34" charset="0"/>
              </a:rPr>
              <a:t>80</a:t>
            </a:r>
          </a:p>
        </p:txBody>
      </p:sp>
      <p:sp>
        <p:nvSpPr>
          <p:cNvPr id="12333" name="文本框 12332"/>
          <p:cNvSpPr txBox="1"/>
          <p:nvPr/>
        </p:nvSpPr>
        <p:spPr>
          <a:xfrm>
            <a:off x="7232650" y="3949700"/>
            <a:ext cx="835025" cy="641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12334" name="文本框 12333"/>
          <p:cNvSpPr txBox="1"/>
          <p:nvPr/>
        </p:nvSpPr>
        <p:spPr>
          <a:xfrm>
            <a:off x="5029200" y="2057400"/>
            <a:ext cx="835025" cy="641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2335" name="文本框 12334"/>
          <p:cNvSpPr txBox="1"/>
          <p:nvPr/>
        </p:nvSpPr>
        <p:spPr>
          <a:xfrm>
            <a:off x="5029200" y="4648200"/>
            <a:ext cx="835025" cy="641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6" grpId="0"/>
      <p:bldP spid="12327" grpId="0"/>
      <p:bldP spid="12328" grpId="0"/>
      <p:bldP spid="12329" grpId="0"/>
      <p:bldP spid="12330" grpId="0"/>
      <p:bldP spid="12331" grpId="0"/>
      <p:bldP spid="12332" grpId="0"/>
      <p:bldP spid="12333" grpId="0"/>
      <p:bldP spid="12334" grpId="0"/>
      <p:bldP spid="123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内容占位符 13314" descr="8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DFBEC">
                  <a:alpha val="100000"/>
                </a:srgbClr>
              </a:clrFrom>
              <a:clrTo>
                <a:srgbClr val="FDFBEC">
                  <a:alpha val="100000"/>
                  <a:alpha val="0"/>
                </a:srgbClr>
              </a:clrTo>
            </a:clrChange>
          </a:blip>
          <a:srcRect t="22809" r="3683"/>
          <a:stretch>
            <a:fillRect/>
          </a:stretch>
        </p:blipFill>
        <p:spPr>
          <a:xfrm>
            <a:off x="709295" y="1190625"/>
            <a:ext cx="5944870" cy="1588135"/>
          </a:xfrm>
        </p:spPr>
      </p:pic>
      <p:grpSp>
        <p:nvGrpSpPr>
          <p:cNvPr id="13316" name="组合 13315"/>
          <p:cNvGrpSpPr/>
          <p:nvPr/>
        </p:nvGrpSpPr>
        <p:grpSpPr>
          <a:xfrm>
            <a:off x="1752600" y="3657600"/>
            <a:ext cx="3733800" cy="838200"/>
            <a:chOff x="0" y="0"/>
            <a:chExt cx="5880" cy="1320"/>
          </a:xfrm>
        </p:grpSpPr>
        <p:sp>
          <p:nvSpPr>
            <p:cNvPr id="13317" name="矩形 13316"/>
            <p:cNvSpPr/>
            <p:nvPr/>
          </p:nvSpPr>
          <p:spPr>
            <a:xfrm>
              <a:off x="0" y="120"/>
              <a:ext cx="1080" cy="1080"/>
            </a:xfrm>
            <a:prstGeom prst="rect">
              <a:avLst/>
            </a:prstGeom>
            <a:solidFill>
              <a:schemeClr val="bg1">
                <a:alpha val="100000"/>
              </a:scheme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8" name="矩形 13317"/>
            <p:cNvSpPr/>
            <p:nvPr/>
          </p:nvSpPr>
          <p:spPr>
            <a:xfrm>
              <a:off x="2280" y="120"/>
              <a:ext cx="1080" cy="1080"/>
            </a:xfrm>
            <a:prstGeom prst="rect">
              <a:avLst/>
            </a:prstGeom>
            <a:solidFill>
              <a:schemeClr val="bg1">
                <a:alpha val="100000"/>
              </a:scheme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9" name="矩形 13318"/>
            <p:cNvSpPr/>
            <p:nvPr/>
          </p:nvSpPr>
          <p:spPr>
            <a:xfrm>
              <a:off x="4800" y="120"/>
              <a:ext cx="1080" cy="1080"/>
            </a:xfrm>
            <a:prstGeom prst="rect">
              <a:avLst/>
            </a:prstGeom>
            <a:solidFill>
              <a:schemeClr val="bg1">
                <a:alpha val="100000"/>
              </a:scheme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0" name="文本框 13319"/>
            <p:cNvSpPr txBox="1"/>
            <p:nvPr/>
          </p:nvSpPr>
          <p:spPr>
            <a:xfrm>
              <a:off x="1080" y="120"/>
              <a:ext cx="1173" cy="120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 sz="4400" b="1" dirty="0">
                  <a:latin typeface="Arial" pitchFamily="34" charset="0"/>
                </a:rPr>
                <a:t>×</a:t>
              </a:r>
            </a:p>
          </p:txBody>
        </p:sp>
        <p:sp>
          <p:nvSpPr>
            <p:cNvPr id="13321" name="文本框 13320"/>
            <p:cNvSpPr txBox="1"/>
            <p:nvPr/>
          </p:nvSpPr>
          <p:spPr>
            <a:xfrm>
              <a:off x="3720" y="0"/>
              <a:ext cx="959" cy="1200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r>
                <a:rPr lang="zh-CN" altLang="en-US" sz="4400" b="1" dirty="0">
                  <a:latin typeface="Arial" pitchFamily="34" charset="0"/>
                </a:rPr>
                <a:t>=</a:t>
              </a:r>
            </a:p>
          </p:txBody>
        </p:sp>
      </p:grpSp>
      <p:sp>
        <p:nvSpPr>
          <p:cNvPr id="13324" name="文本框 13323"/>
          <p:cNvSpPr txBox="1"/>
          <p:nvPr/>
        </p:nvSpPr>
        <p:spPr>
          <a:xfrm>
            <a:off x="1752600" y="3810000"/>
            <a:ext cx="830263" cy="6397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3325" name="文本框 13324"/>
          <p:cNvSpPr txBox="1"/>
          <p:nvPr/>
        </p:nvSpPr>
        <p:spPr>
          <a:xfrm>
            <a:off x="3200400" y="3810000"/>
            <a:ext cx="830263" cy="6397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3326" name="文本框 13325"/>
          <p:cNvSpPr txBox="1"/>
          <p:nvPr/>
        </p:nvSpPr>
        <p:spPr>
          <a:xfrm>
            <a:off x="4648200" y="3810000"/>
            <a:ext cx="1066800" cy="6397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latin typeface="Arial" pitchFamily="34" charset="0"/>
              </a:rPr>
              <a:t>100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08635" y="740410"/>
            <a:ext cx="67995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Ten pencils a bundle ,how many pencils are there in ten bundles?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 bldLvl="0"/>
      <p:bldP spid="13325" grpId="0" bldLvl="0"/>
      <p:bldP spid="13326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内容占位符 14337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8000"/>
          </a:blip>
          <a:srcRect l="18083" t="29318" r="23975" b="25412"/>
          <a:stretch>
            <a:fillRect/>
          </a:stretch>
        </p:blipFill>
        <p:spPr>
          <a:xfrm>
            <a:off x="304800" y="609600"/>
            <a:ext cx="3251200" cy="2438400"/>
          </a:xfrm>
        </p:spPr>
      </p:pic>
      <p:sp>
        <p:nvSpPr>
          <p:cNvPr id="14339" name="文本框 14338"/>
          <p:cNvSpPr txBox="1"/>
          <p:nvPr/>
        </p:nvSpPr>
        <p:spPr>
          <a:xfrm>
            <a:off x="3429000" y="569663"/>
            <a:ext cx="5336540" cy="255454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  <a:alpha val="44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The </a:t>
            </a:r>
            <a:r>
              <a:rPr lang="en-US" sz="3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workman </a:t>
            </a:r>
            <a:r>
              <a:rPr lang="en-US" sz="3200" b="1" dirty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wants to </a:t>
            </a:r>
            <a:r>
              <a:rPr lang="en-US" sz="3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tile 5 rows, every </a:t>
            </a:r>
            <a:r>
              <a:rPr lang="en-US" sz="3200" b="1" dirty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row </a:t>
            </a:r>
            <a:r>
              <a:rPr lang="en-US" sz="3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has 10 tiles, how </a:t>
            </a:r>
            <a:r>
              <a:rPr lang="en-US" sz="3200" b="1" dirty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many tiles </a:t>
            </a:r>
            <a:r>
              <a:rPr lang="en-US" sz="3200" b="1" dirty="0" smtClean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will he need </a:t>
            </a:r>
            <a:r>
              <a:rPr lang="en-US" sz="3200" b="1" dirty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all together </a:t>
            </a:r>
            <a:r>
              <a:rPr lang="zh-CN" altLang="en-US" sz="3200" b="1" dirty="0">
                <a:solidFill>
                  <a:srgbClr val="0000FF"/>
                </a:solidFill>
                <a:latin typeface="黑体" pitchFamily="2" charset="-122"/>
                <a:ea typeface="黑体" pitchFamily="2" charset="-122"/>
              </a:rPr>
              <a:t>？</a:t>
            </a:r>
          </a:p>
        </p:txBody>
      </p:sp>
      <p:sp>
        <p:nvSpPr>
          <p:cNvPr id="14340" name="文本框 14339"/>
          <p:cNvSpPr txBox="1"/>
          <p:nvPr/>
        </p:nvSpPr>
        <p:spPr>
          <a:xfrm>
            <a:off x="1219200" y="3352800"/>
            <a:ext cx="5683250" cy="10763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3200" b="1" dirty="0">
                <a:latin typeface="Arial" pitchFamily="34" charset="0"/>
              </a:rPr>
              <a:t>number sentence</a:t>
            </a:r>
            <a:r>
              <a:rPr lang="zh-CN" altLang="en-US" sz="3200" b="1" dirty="0">
                <a:latin typeface="Arial" pitchFamily="34" charset="0"/>
              </a:rPr>
              <a:t>：_______________</a:t>
            </a:r>
          </a:p>
        </p:txBody>
      </p:sp>
      <p:sp>
        <p:nvSpPr>
          <p:cNvPr id="14342" name="文本框 14341"/>
          <p:cNvSpPr txBox="1"/>
          <p:nvPr/>
        </p:nvSpPr>
        <p:spPr>
          <a:xfrm>
            <a:off x="1502410" y="3783965"/>
            <a:ext cx="3581400" cy="64516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Arial" pitchFamily="34" charset="0"/>
              </a:rPr>
              <a:t>5×10=50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17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charRg st="17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ldLvl="0"/>
      <p:bldP spid="14342" grpId="0" bldLvl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内容占位符 15361" descr="9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EFCEF">
                  <a:alpha val="100000"/>
                </a:srgbClr>
              </a:clrFrom>
              <a:clrTo>
                <a:srgbClr val="FEFCEF">
                  <a:alpha val="100000"/>
                  <a:alpha val="0"/>
                </a:srgbClr>
              </a:clrTo>
            </a:clrChange>
          </a:blip>
          <a:srcRect l="17363" t="22222" r="25122"/>
          <a:stretch>
            <a:fillRect/>
          </a:stretch>
        </p:blipFill>
        <p:spPr>
          <a:xfrm>
            <a:off x="1583690" y="1655445"/>
            <a:ext cx="4038600" cy="2133600"/>
          </a:xfrm>
        </p:spPr>
      </p:pic>
      <p:sp>
        <p:nvSpPr>
          <p:cNvPr id="15363" name="文本框 15362"/>
          <p:cNvSpPr txBox="1"/>
          <p:nvPr/>
        </p:nvSpPr>
        <p:spPr>
          <a:xfrm>
            <a:off x="1639570" y="1762760"/>
            <a:ext cx="2000885" cy="64516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Arial" pitchFamily="34" charset="0"/>
              </a:rPr>
              <a:t>4 </a:t>
            </a:r>
            <a:r>
              <a:rPr lang="en-US" altLang="zh-CN" sz="3600" b="1" dirty="0">
                <a:solidFill>
                  <a:srgbClr val="FF0000"/>
                </a:solidFill>
                <a:latin typeface="Arial" pitchFamily="34" charset="0"/>
              </a:rPr>
              <a:t>(tens)</a:t>
            </a:r>
          </a:p>
        </p:txBody>
      </p:sp>
      <p:sp>
        <p:nvSpPr>
          <p:cNvPr id="15364" name="文本框 15363"/>
          <p:cNvSpPr txBox="1"/>
          <p:nvPr/>
        </p:nvSpPr>
        <p:spPr>
          <a:xfrm>
            <a:off x="4724400" y="1828800"/>
            <a:ext cx="685800" cy="6397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5365" name="直接连接符 15364"/>
          <p:cNvSpPr/>
          <p:nvPr/>
        </p:nvSpPr>
        <p:spPr>
          <a:xfrm>
            <a:off x="3927475" y="1762760"/>
            <a:ext cx="1588" cy="2133600"/>
          </a:xfrm>
          <a:prstGeom prst="line">
            <a:avLst/>
          </a:prstGeom>
          <a:ln w="57150" cap="flat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2" name="文本框 1"/>
          <p:cNvSpPr txBox="1"/>
          <p:nvPr/>
        </p:nvSpPr>
        <p:spPr>
          <a:xfrm>
            <a:off x="681355" y="579120"/>
            <a:ext cx="7593965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/>
              <a:t>How many pencils? </a:t>
            </a:r>
          </a:p>
          <a:p>
            <a:r>
              <a:rPr lang="en-US" altLang="zh-CN" sz="3200"/>
              <a:t>Can you use the multiplication sentence?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371090" y="4204970"/>
            <a:ext cx="12693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4</a:t>
            </a:r>
            <a:r>
              <a:rPr lang="zh-CN" altLang="en-US" sz="3200" b="1">
                <a:solidFill>
                  <a:srgbClr val="FF0000"/>
                </a:solidFill>
              </a:rPr>
              <a:t>×</a:t>
            </a:r>
            <a:r>
              <a:rPr lang="en-US" altLang="zh-CN" sz="3200" b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535680" y="4189095"/>
            <a:ext cx="93027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＋ </a:t>
            </a:r>
            <a:r>
              <a:rPr lang="en-US" altLang="zh-CN" sz="32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465955" y="4204970"/>
            <a:ext cx="9855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= 47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2611755" y="4683760"/>
            <a:ext cx="360045" cy="405130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2971800" y="4675505"/>
            <a:ext cx="323215" cy="421640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2738120" y="5097145"/>
            <a:ext cx="5219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chemeClr val="accent2"/>
                </a:solidFill>
              </a:rPr>
              <a:t>40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535680" y="5088890"/>
            <a:ext cx="614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chemeClr val="accent2"/>
                </a:solidFill>
              </a:rPr>
              <a:t>+ 7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377055" y="5088890"/>
            <a:ext cx="784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chemeClr val="accent2"/>
                </a:solidFill>
              </a:rPr>
              <a:t>= 47</a:t>
            </a:r>
          </a:p>
        </p:txBody>
      </p:sp>
      <p:sp>
        <p:nvSpPr>
          <p:cNvPr id="12" name="左弧形箭头 11"/>
          <p:cNvSpPr/>
          <p:nvPr/>
        </p:nvSpPr>
        <p:spPr>
          <a:xfrm rot="10980000">
            <a:off x="5330190" y="4483100"/>
            <a:ext cx="363855" cy="91567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ldLvl="0"/>
      <p:bldP spid="15364" grpId="0" bldLvl="0"/>
      <p:bldP spid="3" grpId="0"/>
      <p:bldP spid="4" grpId="0"/>
      <p:bldP spid="5" grpId="0"/>
      <p:bldP spid="5" grpId="1"/>
      <p:bldP spid="8" grpId="0"/>
      <p:bldP spid="9" grpId="0"/>
      <p:bldP spid="10" grpId="0"/>
      <p:bldP spid="12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内容占位符 16385" descr="1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EFDF8">
                  <a:alpha val="100000"/>
                </a:srgbClr>
              </a:clrFrom>
              <a:clrTo>
                <a:srgbClr val="FEFDF8">
                  <a:alpha val="100000"/>
                  <a:alpha val="0"/>
                </a:srgbClr>
              </a:clrTo>
            </a:clrChange>
          </a:blip>
          <a:srcRect l="16201" t="45354" r="26080" b="13788"/>
          <a:stretch>
            <a:fillRect/>
          </a:stretch>
        </p:blipFill>
        <p:spPr>
          <a:xfrm>
            <a:off x="1528445" y="1946275"/>
            <a:ext cx="3729355" cy="1027430"/>
          </a:xfrm>
        </p:spPr>
      </p:pic>
      <p:sp>
        <p:nvSpPr>
          <p:cNvPr id="16387" name="文本框 16386"/>
          <p:cNvSpPr txBox="1"/>
          <p:nvPr/>
        </p:nvSpPr>
        <p:spPr>
          <a:xfrm>
            <a:off x="2611120" y="3651250"/>
            <a:ext cx="1894840" cy="64516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Arial" pitchFamily="34" charset="0"/>
              </a:rPr>
              <a:t>5（</a:t>
            </a:r>
            <a:r>
              <a:rPr lang="en-US" altLang="zh-CN" sz="3600" b="1" dirty="0">
                <a:solidFill>
                  <a:srgbClr val="FF0000"/>
                </a:solidFill>
                <a:latin typeface="Arial" pitchFamily="34" charset="0"/>
              </a:rPr>
              <a:t>tens</a:t>
            </a:r>
            <a:r>
              <a:rPr lang="zh-CN" altLang="en-US" sz="3600" b="1" dirty="0">
                <a:solidFill>
                  <a:srgbClr val="FF0000"/>
                </a:solidFill>
                <a:latin typeface="Arial" pitchFamily="34" charset="0"/>
              </a:rPr>
              <a:t>）</a:t>
            </a:r>
          </a:p>
        </p:txBody>
      </p:sp>
      <p:sp>
        <p:nvSpPr>
          <p:cNvPr id="16388" name="文本框 16387"/>
          <p:cNvSpPr txBox="1"/>
          <p:nvPr/>
        </p:nvSpPr>
        <p:spPr>
          <a:xfrm>
            <a:off x="4159250" y="4296410"/>
            <a:ext cx="961390" cy="64516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Arial" pitchFamily="34" charset="0"/>
              </a:rPr>
              <a:t>－3</a:t>
            </a:r>
          </a:p>
        </p:txBody>
      </p:sp>
      <p:pic>
        <p:nvPicPr>
          <p:cNvPr id="2" name="内容占位符 16385" descr="1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DF8">
                  <a:alpha val="100000"/>
                </a:srgbClr>
              </a:clrFrom>
              <a:clrTo>
                <a:srgbClr val="FEFDF8">
                  <a:alpha val="100000"/>
                  <a:alpha val="0"/>
                </a:srgbClr>
              </a:clrTo>
            </a:clrChange>
          </a:blip>
          <a:srcRect l="74303" t="45429" r="15083" b="11793"/>
          <a:stretch>
            <a:fillRect/>
          </a:stretch>
        </p:blipFill>
        <p:spPr>
          <a:xfrm>
            <a:off x="5257800" y="1946275"/>
            <a:ext cx="685800" cy="10756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681355" y="579120"/>
            <a:ext cx="7593965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/>
              <a:t>How many pencils? </a:t>
            </a:r>
          </a:p>
          <a:p>
            <a:r>
              <a:rPr lang="en-US" altLang="zh-CN" sz="3200"/>
              <a:t>Can you use the multiplication sentence?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883025" y="3021965"/>
            <a:ext cx="30657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borrow 3 pencils</a:t>
            </a:r>
            <a:r>
              <a:rPr lang="zh-CN" altLang="en-US"/>
              <a:t>，</a:t>
            </a:r>
            <a:r>
              <a:rPr lang="en-US" altLang="zh-CN"/>
              <a:t>makes 10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816225" y="4296410"/>
            <a:ext cx="1541145" cy="64516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Arial" pitchFamily="34" charset="0"/>
              </a:rPr>
              <a:t>5</a:t>
            </a:r>
            <a:r>
              <a:rPr lang="zh-CN" altLang="en-US" sz="3600" b="1" dirty="0">
                <a:solidFill>
                  <a:srgbClr val="FF0000"/>
                </a:solidFill>
                <a:latin typeface="Arial" pitchFamily="34" charset="0"/>
              </a:rPr>
              <a:t>×</a:t>
            </a:r>
            <a:r>
              <a:rPr lang="en-US" altLang="zh-CN" sz="3600" b="1" dirty="0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982210" y="4296410"/>
            <a:ext cx="1273810" cy="64516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Arial" pitchFamily="34" charset="0"/>
              </a:rPr>
              <a:t>= 47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3140710" y="4834890"/>
            <a:ext cx="360045" cy="405130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3500755" y="4826635"/>
            <a:ext cx="323215" cy="421640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3267075" y="5248275"/>
            <a:ext cx="5219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chemeClr val="accent2"/>
                </a:solidFill>
              </a:rPr>
              <a:t>50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064635" y="5240020"/>
            <a:ext cx="7429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</a:rPr>
              <a:t>－</a:t>
            </a:r>
            <a:r>
              <a:rPr lang="en-US" altLang="zh-CN" sz="2400" b="1">
                <a:solidFill>
                  <a:schemeClr val="accent2"/>
                </a:solidFill>
              </a:rPr>
              <a:t> 3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906010" y="5240020"/>
            <a:ext cx="784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chemeClr val="accent2"/>
                </a:solidFill>
              </a:rPr>
              <a:t>= 47</a:t>
            </a:r>
          </a:p>
        </p:txBody>
      </p:sp>
      <p:sp>
        <p:nvSpPr>
          <p:cNvPr id="12" name="左弧形箭头 11"/>
          <p:cNvSpPr/>
          <p:nvPr/>
        </p:nvSpPr>
        <p:spPr>
          <a:xfrm rot="10980000">
            <a:off x="5859145" y="4634230"/>
            <a:ext cx="363855" cy="91567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ldLvl="0"/>
      <p:bldP spid="16388" grpId="0" bldLvl="0"/>
      <p:bldP spid="5" grpId="0" bldLvl="0"/>
      <p:bldP spid="6" grpId="0" bldLvl="0"/>
      <p:bldP spid="9" grpId="0"/>
      <p:bldP spid="10" grpId="0"/>
      <p:bldP spid="11" grpId="0"/>
      <p:bldP spid="12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17409"/>
          <p:cNvSpPr txBox="1"/>
          <p:nvPr/>
        </p:nvSpPr>
        <p:spPr>
          <a:xfrm>
            <a:off x="455930" y="1614805"/>
            <a:ext cx="7860665" cy="28917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Arial" pitchFamily="34" charset="0"/>
                <a:ea typeface="黑体" pitchFamily="2" charset="-122"/>
              </a:rPr>
              <a:t>In a number sentence with a multiplication and an addition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Arial" pitchFamily="34" charset="0"/>
                <a:ea typeface="黑体" pitchFamily="2" charset="-122"/>
              </a:rPr>
              <a:t>or with a multiplication and a subtraction,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Arial" pitchFamily="34" charset="0"/>
                <a:ea typeface="黑体" pitchFamily="2" charset="-122"/>
              </a:rPr>
              <a:t>you should do the multiplication first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Arial" pitchFamily="34" charset="0"/>
                <a:ea typeface="黑体" pitchFamily="2" charset="-122"/>
              </a:rPr>
              <a:t>and then the addition or subtraction.</a:t>
            </a:r>
            <a:endParaRPr lang="zh-CN" altLang="en-US" sz="2800" b="1">
              <a:latin typeface="Arial" pitchFamily="34" charset="0"/>
              <a:ea typeface="黑体" pitchFamily="2" charset="-122"/>
            </a:endParaRPr>
          </a:p>
        </p:txBody>
      </p:sp>
    </p:spTree>
  </p:cSld>
  <p:clrMapOvr>
    <a:masterClrMapping/>
  </p:clrMapOvr>
  <p:transition advClick="0" advTm="1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18433" descr="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2800" y="152400"/>
            <a:ext cx="1266825" cy="1343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5" name="文本框 18434"/>
          <p:cNvSpPr txBox="1"/>
          <p:nvPr/>
        </p:nvSpPr>
        <p:spPr>
          <a:xfrm>
            <a:off x="457200" y="381000"/>
            <a:ext cx="3970338" cy="58356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10000"/>
              </a:spcBef>
            </a:pPr>
            <a:r>
              <a:rPr lang="en-US" altLang="zh-CN" sz="3200" b="1">
                <a:solidFill>
                  <a:schemeClr val="tx2"/>
                </a:solidFill>
                <a:latin typeface="Times New Roman" pitchFamily="2" charset="0"/>
                <a:ea typeface="微软雅黑" charset="-122"/>
                <a:sym typeface="Arial" pitchFamily="34" charset="0"/>
              </a:rPr>
              <a:t>Calculate</a:t>
            </a:r>
          </a:p>
        </p:txBody>
      </p:sp>
      <p:grpSp>
        <p:nvGrpSpPr>
          <p:cNvPr id="18436" name="组合 18435"/>
          <p:cNvGrpSpPr/>
          <p:nvPr/>
        </p:nvGrpSpPr>
        <p:grpSpPr>
          <a:xfrm>
            <a:off x="1371283" y="1676400"/>
            <a:ext cx="4884737" cy="2700024"/>
            <a:chOff x="0" y="0"/>
            <a:chExt cx="3077" cy="1727"/>
          </a:xfrm>
        </p:grpSpPr>
        <p:sp>
          <p:nvSpPr>
            <p:cNvPr id="18437" name="矩形 18436"/>
            <p:cNvSpPr/>
            <p:nvPr/>
          </p:nvSpPr>
          <p:spPr>
            <a:xfrm>
              <a:off x="0" y="4"/>
              <a:ext cx="3077" cy="1723"/>
            </a:xfrm>
            <a:prstGeom prst="rect">
              <a:avLst/>
            </a:prstGeom>
            <a:solidFill>
              <a:srgbClr val="FFFFCC">
                <a:alpha val="100000"/>
              </a:srgbClr>
            </a:solidFill>
            <a:ln w="9525">
              <a:noFill/>
            </a:ln>
          </p:spPr>
          <p:txBody>
            <a:bodyPr vert="horz" wrap="square" anchor="ctr">
              <a:spAutoFit/>
            </a:bodyPr>
            <a:lstStyle/>
            <a:p>
              <a:pPr>
                <a:spcBef>
                  <a:spcPct val="70000"/>
                </a:spcBef>
              </a:pPr>
              <a:r>
                <a:rPr lang="en-US" altLang="zh-CN" sz="2800" b="1">
                  <a:latin typeface="Arial" pitchFamily="34" charset="0"/>
                </a:rPr>
                <a:t>  0×10=                     </a:t>
              </a:r>
            </a:p>
            <a:p>
              <a:pPr>
                <a:spcBef>
                  <a:spcPct val="70000"/>
                </a:spcBef>
              </a:pPr>
              <a:r>
                <a:rPr lang="en-US" altLang="zh-CN" sz="2800" b="1">
                  <a:latin typeface="Arial" pitchFamily="34" charset="0"/>
                </a:rPr>
                <a:t>   10×3=                                                 </a:t>
              </a:r>
            </a:p>
            <a:p>
              <a:pPr>
                <a:spcBef>
                  <a:spcPct val="70000"/>
                </a:spcBef>
              </a:pPr>
              <a:r>
                <a:rPr lang="en-US" altLang="zh-CN" sz="2800" b="1">
                  <a:latin typeface="Arial" pitchFamily="34" charset="0"/>
                </a:rPr>
                <a:t>    40=       ×10                  </a:t>
              </a:r>
            </a:p>
            <a:p>
              <a:pPr>
                <a:spcBef>
                  <a:spcPct val="70000"/>
                </a:spcBef>
              </a:pPr>
              <a:r>
                <a:rPr lang="en-US" altLang="zh-CN" sz="2800" b="1">
                  <a:latin typeface="Arial" pitchFamily="34" charset="0"/>
                </a:rPr>
                <a:t>    50=10×                                           </a:t>
              </a:r>
            </a:p>
          </p:txBody>
        </p:sp>
        <p:sp>
          <p:nvSpPr>
            <p:cNvPr id="18438" name="矩形 18437"/>
            <p:cNvSpPr/>
            <p:nvPr/>
          </p:nvSpPr>
          <p:spPr>
            <a:xfrm>
              <a:off x="1088" y="0"/>
              <a:ext cx="399" cy="317"/>
            </a:xfrm>
            <a:prstGeom prst="rect">
              <a:avLst/>
            </a:prstGeom>
            <a:solidFill>
              <a:srgbClr val="FFFF99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9" name="矩形 18438"/>
            <p:cNvSpPr/>
            <p:nvPr/>
          </p:nvSpPr>
          <p:spPr>
            <a:xfrm>
              <a:off x="1088" y="463"/>
              <a:ext cx="399" cy="317"/>
            </a:xfrm>
            <a:prstGeom prst="rect">
              <a:avLst/>
            </a:prstGeom>
            <a:solidFill>
              <a:srgbClr val="FFFF99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0" name="矩形 18439"/>
            <p:cNvSpPr/>
            <p:nvPr/>
          </p:nvSpPr>
          <p:spPr>
            <a:xfrm>
              <a:off x="716" y="934"/>
              <a:ext cx="399" cy="317"/>
            </a:xfrm>
            <a:prstGeom prst="rect">
              <a:avLst/>
            </a:prstGeom>
            <a:solidFill>
              <a:srgbClr val="FFFF99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1" name="矩形 18440"/>
            <p:cNvSpPr/>
            <p:nvPr/>
          </p:nvSpPr>
          <p:spPr>
            <a:xfrm>
              <a:off x="1161" y="1379"/>
              <a:ext cx="399" cy="317"/>
            </a:xfrm>
            <a:prstGeom prst="rect">
              <a:avLst/>
            </a:prstGeom>
            <a:solidFill>
              <a:srgbClr val="FFFF99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466" name="文本框 18465"/>
          <p:cNvSpPr txBox="1"/>
          <p:nvPr/>
        </p:nvSpPr>
        <p:spPr>
          <a:xfrm>
            <a:off x="3200083" y="1676083"/>
            <a:ext cx="407987" cy="579437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18467" name="文本框 18466"/>
          <p:cNvSpPr txBox="1"/>
          <p:nvPr/>
        </p:nvSpPr>
        <p:spPr>
          <a:xfrm>
            <a:off x="3123883" y="2438400"/>
            <a:ext cx="720725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18468" name="文本框 18467"/>
          <p:cNvSpPr txBox="1"/>
          <p:nvPr/>
        </p:nvSpPr>
        <p:spPr>
          <a:xfrm>
            <a:off x="2514283" y="3124200"/>
            <a:ext cx="720725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8469" name="文本框 18468"/>
          <p:cNvSpPr txBox="1"/>
          <p:nvPr/>
        </p:nvSpPr>
        <p:spPr>
          <a:xfrm>
            <a:off x="3276600" y="3809048"/>
            <a:ext cx="720725" cy="57943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Arial" pitchFamily="34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66" grpId="0"/>
      <p:bldP spid="18467" grpId="0"/>
      <p:bldP spid="18468" grpId="0"/>
      <p:bldP spid="1846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18433" descr="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2800" y="152400"/>
            <a:ext cx="1266825" cy="1343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5" name="文本框 18434"/>
          <p:cNvSpPr txBox="1"/>
          <p:nvPr/>
        </p:nvSpPr>
        <p:spPr>
          <a:xfrm>
            <a:off x="457200" y="381000"/>
            <a:ext cx="3970338" cy="57912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10000"/>
              </a:spcBef>
            </a:pPr>
            <a:r>
              <a:rPr lang="en-US" altLang="zh-CN" sz="3200" b="1">
                <a:solidFill>
                  <a:schemeClr val="tx2"/>
                </a:solidFill>
                <a:latin typeface="Times New Roman" pitchFamily="2" charset="0"/>
                <a:ea typeface="微软雅黑" charset="-122"/>
                <a:sym typeface="Arial" pitchFamily="34" charset="0"/>
              </a:rPr>
              <a:t>Challenge</a:t>
            </a:r>
          </a:p>
        </p:txBody>
      </p:sp>
      <p:grpSp>
        <p:nvGrpSpPr>
          <p:cNvPr id="18436" name="组合 18435"/>
          <p:cNvGrpSpPr/>
          <p:nvPr/>
        </p:nvGrpSpPr>
        <p:grpSpPr>
          <a:xfrm>
            <a:off x="-1950402" y="2279554"/>
            <a:ext cx="8726487" cy="2693771"/>
            <a:chOff x="0" y="4"/>
            <a:chExt cx="5497" cy="1723"/>
          </a:xfrm>
        </p:grpSpPr>
        <p:sp>
          <p:nvSpPr>
            <p:cNvPr id="18437" name="矩形 18436"/>
            <p:cNvSpPr/>
            <p:nvPr/>
          </p:nvSpPr>
          <p:spPr>
            <a:xfrm>
              <a:off x="0" y="4"/>
              <a:ext cx="4898" cy="1723"/>
            </a:xfrm>
            <a:prstGeom prst="rect">
              <a:avLst/>
            </a:prstGeom>
            <a:solidFill>
              <a:srgbClr val="FFFFCC">
                <a:alpha val="100000"/>
              </a:srgbClr>
            </a:solidFill>
            <a:ln w="9525">
              <a:noFill/>
            </a:ln>
          </p:spPr>
          <p:txBody>
            <a:bodyPr vert="horz" wrap="none" anchor="ctr">
              <a:spAutoFit/>
            </a:bodyPr>
            <a:lstStyle/>
            <a:p>
              <a:pPr>
                <a:spcBef>
                  <a:spcPct val="70000"/>
                </a:spcBef>
              </a:pPr>
              <a:r>
                <a:rPr lang="en-US" altLang="zh-CN" sz="2800" b="1">
                  <a:latin typeface="Arial" pitchFamily="34" charset="0"/>
                </a:rPr>
                <a:t>                          (1) 8×10+7=          (2)9×10-8=</a:t>
              </a:r>
            </a:p>
            <a:p>
              <a:pPr>
                <a:spcBef>
                  <a:spcPct val="70000"/>
                </a:spcBef>
              </a:pPr>
              <a:r>
                <a:rPr lang="en-US" altLang="zh-CN" sz="2800" b="1">
                  <a:latin typeface="Arial" pitchFamily="34" charset="0"/>
                </a:rPr>
                <a:t>                                       +7=                         -8=</a:t>
              </a:r>
            </a:p>
            <a:p>
              <a:pPr>
                <a:spcBef>
                  <a:spcPct val="70000"/>
                </a:spcBef>
              </a:pPr>
              <a:r>
                <a:rPr lang="en-US" altLang="zh-CN" sz="2800" b="1">
                  <a:latin typeface="Arial" pitchFamily="34" charset="0"/>
                </a:rPr>
                <a:t>                               7×10+4=               10×6-7=</a:t>
              </a:r>
            </a:p>
            <a:p>
              <a:pPr>
                <a:spcBef>
                  <a:spcPct val="70000"/>
                </a:spcBef>
              </a:pPr>
              <a:r>
                <a:rPr lang="en-US" altLang="zh-CN" sz="2800" b="1">
                  <a:latin typeface="Arial" pitchFamily="34" charset="0"/>
                </a:rPr>
                <a:t>                                         +4=                        -7=</a:t>
              </a:r>
            </a:p>
          </p:txBody>
        </p:sp>
        <p:sp>
          <p:nvSpPr>
            <p:cNvPr id="18442" name="矩形 18441"/>
            <p:cNvSpPr/>
            <p:nvPr/>
          </p:nvSpPr>
          <p:spPr>
            <a:xfrm>
              <a:off x="3030" y="9"/>
              <a:ext cx="399" cy="317"/>
            </a:xfrm>
            <a:prstGeom prst="rect">
              <a:avLst/>
            </a:prstGeom>
            <a:solidFill>
              <a:srgbClr val="FFFF99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3" name="矩形 18442"/>
            <p:cNvSpPr/>
            <p:nvPr/>
          </p:nvSpPr>
          <p:spPr>
            <a:xfrm>
              <a:off x="2958" y="463"/>
              <a:ext cx="399" cy="317"/>
            </a:xfrm>
            <a:prstGeom prst="rect">
              <a:avLst/>
            </a:prstGeom>
            <a:solidFill>
              <a:srgbClr val="FFFF99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4" name="矩形 18443"/>
            <p:cNvSpPr/>
            <p:nvPr/>
          </p:nvSpPr>
          <p:spPr>
            <a:xfrm>
              <a:off x="2104" y="463"/>
              <a:ext cx="399" cy="317"/>
            </a:xfrm>
            <a:prstGeom prst="rect">
              <a:avLst/>
            </a:prstGeom>
            <a:solidFill>
              <a:srgbClr val="FFFF99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5" name="矩形 18444"/>
            <p:cNvSpPr/>
            <p:nvPr/>
          </p:nvSpPr>
          <p:spPr>
            <a:xfrm>
              <a:off x="3057" y="943"/>
              <a:ext cx="399" cy="317"/>
            </a:xfrm>
            <a:prstGeom prst="rect">
              <a:avLst/>
            </a:prstGeom>
            <a:solidFill>
              <a:srgbClr val="FFFF99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6" name="矩形 18445"/>
            <p:cNvSpPr/>
            <p:nvPr/>
          </p:nvSpPr>
          <p:spPr>
            <a:xfrm>
              <a:off x="2985" y="1397"/>
              <a:ext cx="399" cy="317"/>
            </a:xfrm>
            <a:prstGeom prst="rect">
              <a:avLst/>
            </a:prstGeom>
            <a:solidFill>
              <a:srgbClr val="FFFF99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7" name="矩形 18446"/>
            <p:cNvSpPr/>
            <p:nvPr/>
          </p:nvSpPr>
          <p:spPr>
            <a:xfrm>
              <a:off x="2131" y="1397"/>
              <a:ext cx="399" cy="317"/>
            </a:xfrm>
            <a:prstGeom prst="rect">
              <a:avLst/>
            </a:prstGeom>
            <a:solidFill>
              <a:srgbClr val="FFFF99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8" name="矩形 18447"/>
            <p:cNvSpPr/>
            <p:nvPr/>
          </p:nvSpPr>
          <p:spPr>
            <a:xfrm>
              <a:off x="4890" y="9"/>
              <a:ext cx="399" cy="317"/>
            </a:xfrm>
            <a:prstGeom prst="rect">
              <a:avLst/>
            </a:prstGeom>
            <a:solidFill>
              <a:srgbClr val="FFFF99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9" name="矩形 18448"/>
            <p:cNvSpPr/>
            <p:nvPr/>
          </p:nvSpPr>
          <p:spPr>
            <a:xfrm>
              <a:off x="4818" y="463"/>
              <a:ext cx="399" cy="317"/>
            </a:xfrm>
            <a:prstGeom prst="rect">
              <a:avLst/>
            </a:prstGeom>
            <a:solidFill>
              <a:srgbClr val="FFFF99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0" name="矩形 18449"/>
            <p:cNvSpPr/>
            <p:nvPr/>
          </p:nvSpPr>
          <p:spPr>
            <a:xfrm>
              <a:off x="4009" y="463"/>
              <a:ext cx="399" cy="317"/>
            </a:xfrm>
            <a:prstGeom prst="rect">
              <a:avLst/>
            </a:prstGeom>
            <a:solidFill>
              <a:srgbClr val="FFFF99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1" name="矩形 18450"/>
            <p:cNvSpPr/>
            <p:nvPr/>
          </p:nvSpPr>
          <p:spPr>
            <a:xfrm>
              <a:off x="4917" y="943"/>
              <a:ext cx="399" cy="317"/>
            </a:xfrm>
            <a:prstGeom prst="rect">
              <a:avLst/>
            </a:prstGeom>
            <a:solidFill>
              <a:srgbClr val="FFFF99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2" name="矩形 18451"/>
            <p:cNvSpPr/>
            <p:nvPr/>
          </p:nvSpPr>
          <p:spPr>
            <a:xfrm>
              <a:off x="4845" y="1397"/>
              <a:ext cx="399" cy="317"/>
            </a:xfrm>
            <a:prstGeom prst="rect">
              <a:avLst/>
            </a:prstGeom>
            <a:solidFill>
              <a:srgbClr val="FFFF99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3" name="矩形 18452"/>
            <p:cNvSpPr/>
            <p:nvPr/>
          </p:nvSpPr>
          <p:spPr>
            <a:xfrm>
              <a:off x="4036" y="1397"/>
              <a:ext cx="399" cy="317"/>
            </a:xfrm>
            <a:prstGeom prst="rect">
              <a:avLst/>
            </a:prstGeom>
            <a:solidFill>
              <a:srgbClr val="FFFF99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4" name="直接连接符 18453"/>
            <p:cNvSpPr/>
            <p:nvPr/>
          </p:nvSpPr>
          <p:spPr>
            <a:xfrm>
              <a:off x="2086" y="262"/>
              <a:ext cx="136" cy="18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55" name="直接连接符 18454"/>
            <p:cNvSpPr/>
            <p:nvPr/>
          </p:nvSpPr>
          <p:spPr>
            <a:xfrm flipV="1">
              <a:off x="2358" y="262"/>
              <a:ext cx="137" cy="18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56" name="直接连接符 18455"/>
            <p:cNvSpPr/>
            <p:nvPr/>
          </p:nvSpPr>
          <p:spPr>
            <a:xfrm>
              <a:off x="2068" y="1205"/>
              <a:ext cx="136" cy="18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57" name="直接连接符 18456"/>
            <p:cNvSpPr/>
            <p:nvPr/>
          </p:nvSpPr>
          <p:spPr>
            <a:xfrm flipV="1">
              <a:off x="2340" y="1205"/>
              <a:ext cx="137" cy="18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58" name="直接连接符 18457"/>
            <p:cNvSpPr/>
            <p:nvPr/>
          </p:nvSpPr>
          <p:spPr>
            <a:xfrm>
              <a:off x="4000" y="271"/>
              <a:ext cx="136" cy="18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59" name="直接连接符 18458"/>
            <p:cNvSpPr/>
            <p:nvPr/>
          </p:nvSpPr>
          <p:spPr>
            <a:xfrm flipV="1">
              <a:off x="4272" y="271"/>
              <a:ext cx="137" cy="18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60" name="直接连接符 18459"/>
            <p:cNvSpPr/>
            <p:nvPr/>
          </p:nvSpPr>
          <p:spPr>
            <a:xfrm>
              <a:off x="4027" y="1214"/>
              <a:ext cx="136" cy="18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61" name="直接连接符 18460"/>
            <p:cNvSpPr/>
            <p:nvPr/>
          </p:nvSpPr>
          <p:spPr>
            <a:xfrm flipV="1">
              <a:off x="4299" y="1214"/>
              <a:ext cx="137" cy="18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62" name="任意多边形 18461"/>
            <p:cNvSpPr/>
            <p:nvPr/>
          </p:nvSpPr>
          <p:spPr>
            <a:xfrm rot="-13669881" flipH="1">
              <a:off x="3220" y="255"/>
              <a:ext cx="466" cy="330"/>
            </a:xfrm>
            <a:custGeom>
              <a:avLst/>
              <a:gdLst>
                <a:gd name="txL" fmla="*/ 0 w 28704"/>
                <a:gd name="txT" fmla="*/ 0 h 35436"/>
                <a:gd name="txR" fmla="*/ 28704 w 28704"/>
                <a:gd name="txB" fmla="*/ 35436 h 35436"/>
              </a:gdLst>
              <a:ahLst/>
              <a:cxnLst>
                <a:cxn ang="180">
                  <a:pos x="-10719" y="9397"/>
                </a:cxn>
                <a:cxn ang="90">
                  <a:pos x="24803" y="33980"/>
                </a:cxn>
                <a:cxn ang="90">
                  <a:pos x="7104" y="21600"/>
                </a:cxn>
              </a:cxnLst>
              <a:rect l="txL" t="txT" r="txR" b="txB"/>
              <a:pathLst>
                <a:path w="28704" h="35436" fill="none">
                  <a:moveTo>
                    <a:pt x="-10719" y="9397"/>
                  </a:moveTo>
                  <a:arcTo wR="21600" hR="21600" stAng="-8736087" swAng="10834396"/>
                </a:path>
                <a:path w="28704" h="35436" stroke="0">
                  <a:moveTo>
                    <a:pt x="-10719" y="9397"/>
                  </a:moveTo>
                  <a:arcTo wR="21600" hR="21600" stAng="-8736087" swAng="10834396"/>
                  <a:lnTo>
                    <a:pt x="7104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3" name="任意多边形 18462"/>
            <p:cNvSpPr/>
            <p:nvPr/>
          </p:nvSpPr>
          <p:spPr>
            <a:xfrm rot="-13669881" flipH="1">
              <a:off x="3243" y="1180"/>
              <a:ext cx="466" cy="330"/>
            </a:xfrm>
            <a:custGeom>
              <a:avLst/>
              <a:gdLst>
                <a:gd name="txL" fmla="*/ 0 w 28704"/>
                <a:gd name="txT" fmla="*/ 0 h 35436"/>
                <a:gd name="txR" fmla="*/ 28704 w 28704"/>
                <a:gd name="txB" fmla="*/ 35436 h 35436"/>
              </a:gdLst>
              <a:ahLst/>
              <a:cxnLst>
                <a:cxn ang="180">
                  <a:pos x="-10719" y="9397"/>
                </a:cxn>
                <a:cxn ang="90">
                  <a:pos x="24803" y="33980"/>
                </a:cxn>
                <a:cxn ang="90">
                  <a:pos x="7104" y="21600"/>
                </a:cxn>
              </a:cxnLst>
              <a:rect l="txL" t="txT" r="txR" b="txB"/>
              <a:pathLst>
                <a:path w="28704" h="35436" fill="none">
                  <a:moveTo>
                    <a:pt x="-10719" y="9397"/>
                  </a:moveTo>
                  <a:arcTo wR="21600" hR="21600" stAng="-8736087" swAng="10834396"/>
                </a:path>
                <a:path w="28704" h="35436" stroke="0">
                  <a:moveTo>
                    <a:pt x="-10719" y="9397"/>
                  </a:moveTo>
                  <a:arcTo wR="21600" hR="21600" stAng="-8736087" swAng="10834396"/>
                  <a:lnTo>
                    <a:pt x="7104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4" name="任意多边形 18463"/>
            <p:cNvSpPr/>
            <p:nvPr/>
          </p:nvSpPr>
          <p:spPr>
            <a:xfrm rot="-13669881" flipH="1">
              <a:off x="5076" y="255"/>
              <a:ext cx="466" cy="330"/>
            </a:xfrm>
            <a:custGeom>
              <a:avLst/>
              <a:gdLst>
                <a:gd name="txL" fmla="*/ 0 w 28704"/>
                <a:gd name="txT" fmla="*/ 0 h 35436"/>
                <a:gd name="txR" fmla="*/ 28704 w 28704"/>
                <a:gd name="txB" fmla="*/ 35436 h 35436"/>
              </a:gdLst>
              <a:ahLst/>
              <a:cxnLst>
                <a:cxn ang="180">
                  <a:pos x="-10719" y="9397"/>
                </a:cxn>
                <a:cxn ang="90">
                  <a:pos x="24803" y="33980"/>
                </a:cxn>
                <a:cxn ang="90">
                  <a:pos x="7104" y="21600"/>
                </a:cxn>
              </a:cxnLst>
              <a:rect l="txL" t="txT" r="txR" b="txB"/>
              <a:pathLst>
                <a:path w="28704" h="35436" fill="none">
                  <a:moveTo>
                    <a:pt x="-10719" y="9397"/>
                  </a:moveTo>
                  <a:arcTo wR="21600" hR="21600" stAng="-8736087" swAng="10834396"/>
                </a:path>
                <a:path w="28704" h="35436" stroke="0">
                  <a:moveTo>
                    <a:pt x="-10719" y="9397"/>
                  </a:moveTo>
                  <a:arcTo wR="21600" hR="21600" stAng="-8736087" swAng="10834396"/>
                  <a:lnTo>
                    <a:pt x="7104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5" name="任意多边形 18464"/>
            <p:cNvSpPr/>
            <p:nvPr/>
          </p:nvSpPr>
          <p:spPr>
            <a:xfrm rot="-13669881" flipH="1">
              <a:off x="5099" y="1180"/>
              <a:ext cx="466" cy="330"/>
            </a:xfrm>
            <a:custGeom>
              <a:avLst/>
              <a:gdLst>
                <a:gd name="txL" fmla="*/ 0 w 28704"/>
                <a:gd name="txT" fmla="*/ 0 h 35436"/>
                <a:gd name="txR" fmla="*/ 28704 w 28704"/>
                <a:gd name="txB" fmla="*/ 35436 h 35436"/>
              </a:gdLst>
              <a:ahLst/>
              <a:cxnLst>
                <a:cxn ang="180">
                  <a:pos x="-10719" y="9397"/>
                </a:cxn>
                <a:cxn ang="90">
                  <a:pos x="24803" y="33980"/>
                </a:cxn>
                <a:cxn ang="90">
                  <a:pos x="7104" y="21600"/>
                </a:cxn>
              </a:cxnLst>
              <a:rect l="txL" t="txT" r="txR" b="txB"/>
              <a:pathLst>
                <a:path w="28704" h="35436" fill="none">
                  <a:moveTo>
                    <a:pt x="-10719" y="9397"/>
                  </a:moveTo>
                  <a:arcTo wR="21600" hR="21600" stAng="-8736087" swAng="10834396"/>
                </a:path>
                <a:path w="28704" h="35436" stroke="0">
                  <a:moveTo>
                    <a:pt x="-10719" y="9397"/>
                  </a:moveTo>
                  <a:arcTo wR="21600" hR="21600" stAng="-8736087" swAng="10834396"/>
                  <a:lnTo>
                    <a:pt x="7104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471" name="文本框 18470"/>
          <p:cNvSpPr txBox="1"/>
          <p:nvPr/>
        </p:nvSpPr>
        <p:spPr>
          <a:xfrm>
            <a:off x="1389698" y="2992438"/>
            <a:ext cx="663575" cy="57943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3200">
                <a:solidFill>
                  <a:srgbClr val="FF3300"/>
                </a:solidFill>
                <a:latin typeface="Arial" pitchFamily="34" charset="0"/>
              </a:rPr>
              <a:t>80</a:t>
            </a:r>
          </a:p>
        </p:txBody>
      </p:sp>
      <p:sp>
        <p:nvSpPr>
          <p:cNvPr id="18472" name="文本框 18471"/>
          <p:cNvSpPr txBox="1"/>
          <p:nvPr/>
        </p:nvSpPr>
        <p:spPr>
          <a:xfrm>
            <a:off x="2742248" y="2978150"/>
            <a:ext cx="663575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Arial" pitchFamily="34" charset="0"/>
              </a:rPr>
              <a:t>87</a:t>
            </a:r>
          </a:p>
        </p:txBody>
      </p:sp>
      <p:sp>
        <p:nvSpPr>
          <p:cNvPr id="18473" name="文本框 18472"/>
          <p:cNvSpPr txBox="1"/>
          <p:nvPr/>
        </p:nvSpPr>
        <p:spPr>
          <a:xfrm>
            <a:off x="2872423" y="2254250"/>
            <a:ext cx="663575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Arial" pitchFamily="34" charset="0"/>
              </a:rPr>
              <a:t>87</a:t>
            </a:r>
          </a:p>
        </p:txBody>
      </p:sp>
      <p:sp>
        <p:nvSpPr>
          <p:cNvPr id="18474" name="文本框 18473"/>
          <p:cNvSpPr txBox="1"/>
          <p:nvPr/>
        </p:nvSpPr>
        <p:spPr>
          <a:xfrm>
            <a:off x="1418273" y="4451350"/>
            <a:ext cx="663575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3200">
                <a:solidFill>
                  <a:srgbClr val="FF3300"/>
                </a:solidFill>
                <a:latin typeface="Arial" pitchFamily="34" charset="0"/>
              </a:rPr>
              <a:t>70</a:t>
            </a:r>
          </a:p>
        </p:txBody>
      </p:sp>
      <p:sp>
        <p:nvSpPr>
          <p:cNvPr id="18475" name="文本框 18474"/>
          <p:cNvSpPr txBox="1"/>
          <p:nvPr/>
        </p:nvSpPr>
        <p:spPr>
          <a:xfrm>
            <a:off x="2785110" y="4465638"/>
            <a:ext cx="663575" cy="57943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Arial" pitchFamily="34" charset="0"/>
              </a:rPr>
              <a:t>74</a:t>
            </a:r>
          </a:p>
        </p:txBody>
      </p:sp>
      <p:sp>
        <p:nvSpPr>
          <p:cNvPr id="18476" name="文本框 18475"/>
          <p:cNvSpPr txBox="1"/>
          <p:nvPr/>
        </p:nvSpPr>
        <p:spPr>
          <a:xfrm>
            <a:off x="2915285" y="3741738"/>
            <a:ext cx="663575" cy="57943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Arial" pitchFamily="34" charset="0"/>
              </a:rPr>
              <a:t>74</a:t>
            </a:r>
          </a:p>
        </p:txBody>
      </p:sp>
      <p:sp>
        <p:nvSpPr>
          <p:cNvPr id="18478" name="文本框 18477"/>
          <p:cNvSpPr txBox="1"/>
          <p:nvPr/>
        </p:nvSpPr>
        <p:spPr>
          <a:xfrm>
            <a:off x="4398010" y="2997200"/>
            <a:ext cx="663575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3200">
                <a:solidFill>
                  <a:srgbClr val="FF3300"/>
                </a:solidFill>
                <a:latin typeface="Arial" pitchFamily="34" charset="0"/>
              </a:rPr>
              <a:t>90</a:t>
            </a:r>
          </a:p>
        </p:txBody>
      </p:sp>
      <p:sp>
        <p:nvSpPr>
          <p:cNvPr id="18479" name="文本框 18478"/>
          <p:cNvSpPr txBox="1"/>
          <p:nvPr/>
        </p:nvSpPr>
        <p:spPr>
          <a:xfrm>
            <a:off x="5693410" y="2982913"/>
            <a:ext cx="663575" cy="57943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Arial" pitchFamily="34" charset="0"/>
              </a:rPr>
              <a:t>82</a:t>
            </a:r>
          </a:p>
        </p:txBody>
      </p:sp>
      <p:sp>
        <p:nvSpPr>
          <p:cNvPr id="18480" name="文本框 18479"/>
          <p:cNvSpPr txBox="1"/>
          <p:nvPr/>
        </p:nvSpPr>
        <p:spPr>
          <a:xfrm>
            <a:off x="5883910" y="2286000"/>
            <a:ext cx="663575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Arial" pitchFamily="34" charset="0"/>
              </a:rPr>
              <a:t>82</a:t>
            </a:r>
          </a:p>
        </p:txBody>
      </p:sp>
      <p:sp>
        <p:nvSpPr>
          <p:cNvPr id="18481" name="文本框 18480"/>
          <p:cNvSpPr txBox="1"/>
          <p:nvPr/>
        </p:nvSpPr>
        <p:spPr>
          <a:xfrm>
            <a:off x="4440873" y="4465638"/>
            <a:ext cx="663575" cy="57943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3200">
                <a:solidFill>
                  <a:srgbClr val="FF3300"/>
                </a:solidFill>
                <a:latin typeface="Arial" pitchFamily="34" charset="0"/>
              </a:rPr>
              <a:t>60</a:t>
            </a:r>
          </a:p>
        </p:txBody>
      </p:sp>
      <p:sp>
        <p:nvSpPr>
          <p:cNvPr id="18482" name="文本框 18481"/>
          <p:cNvSpPr txBox="1"/>
          <p:nvPr/>
        </p:nvSpPr>
        <p:spPr>
          <a:xfrm>
            <a:off x="5736273" y="4451350"/>
            <a:ext cx="663575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Arial" pitchFamily="34" charset="0"/>
              </a:rPr>
              <a:t>53</a:t>
            </a:r>
          </a:p>
        </p:txBody>
      </p:sp>
      <p:sp>
        <p:nvSpPr>
          <p:cNvPr id="18483" name="文本框 18482"/>
          <p:cNvSpPr txBox="1"/>
          <p:nvPr/>
        </p:nvSpPr>
        <p:spPr>
          <a:xfrm>
            <a:off x="5883910" y="3657600"/>
            <a:ext cx="663575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Arial" pitchFamily="34" charset="0"/>
              </a:rPr>
              <a:t>53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71" grpId="0"/>
      <p:bldP spid="18472" grpId="0"/>
      <p:bldP spid="18473" grpId="0"/>
      <p:bldP spid="18474" grpId="0"/>
      <p:bldP spid="18475" grpId="0"/>
      <p:bldP spid="18476" grpId="0"/>
      <p:bldP spid="18478" grpId="0"/>
      <p:bldP spid="18479" grpId="0"/>
      <p:bldP spid="18480" grpId="0"/>
      <p:bldP spid="18481" grpId="0"/>
      <p:bldP spid="18482" grpId="0"/>
      <p:bldP spid="1848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0683" y="1905000"/>
            <a:ext cx="7924165" cy="91440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5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What did we learn today?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4097"/>
          <p:cNvSpPr>
            <a:spLocks noGrp="1"/>
          </p:cNvSpPr>
          <p:nvPr>
            <p:ph type="title"/>
          </p:nvPr>
        </p:nvSpPr>
        <p:spPr>
          <a:xfrm>
            <a:off x="537845" y="603250"/>
            <a:ext cx="8068310" cy="1141095"/>
          </a:xfrm>
        </p:spPr>
        <p:txBody>
          <a:bodyPr anchor="ctr"/>
          <a:lstStyle/>
          <a:p>
            <a:r>
              <a:rPr lang="en-US" altLang="zh-CN" b="0">
                <a:solidFill>
                  <a:schemeClr val="accent2"/>
                </a:solidFill>
              </a:rPr>
              <a:t>Review: write down the multiplication sentence</a:t>
            </a:r>
            <a:br>
              <a:rPr lang="en-US" altLang="zh-CN" b="0">
                <a:solidFill>
                  <a:schemeClr val="accent2"/>
                </a:solidFill>
              </a:rPr>
            </a:br>
            <a:endParaRPr lang="en-US" altLang="zh-CN" b="0">
              <a:solidFill>
                <a:schemeClr val="accent2"/>
              </a:solidFill>
            </a:endParaRPr>
          </a:p>
        </p:txBody>
      </p:sp>
      <p:sp>
        <p:nvSpPr>
          <p:cNvPr id="4099" name="文本占位符 4098"/>
          <p:cNvSpPr>
            <a:spLocks noGrp="1"/>
          </p:cNvSpPr>
          <p:nvPr>
            <p:ph type="body" idx="1"/>
          </p:nvPr>
        </p:nvSpPr>
        <p:spPr>
          <a:xfrm>
            <a:off x="614045" y="1372235"/>
            <a:ext cx="3615055" cy="4113530"/>
          </a:xfrm>
        </p:spPr>
        <p:txBody>
          <a:bodyPr/>
          <a:lstStyle/>
          <a:p>
            <a:r>
              <a:rPr lang="en-US" altLang="zh-CN" sz="4400" b="1">
                <a:latin typeface="隶书" pitchFamily="1" charset="-122"/>
                <a:ea typeface="隶书" pitchFamily="1" charset="-122"/>
              </a:rPr>
              <a:t>5  </a:t>
            </a:r>
            <a:r>
              <a:rPr lang="en-US" sz="4400" b="1">
                <a:latin typeface="隶书" pitchFamily="1" charset="-122"/>
                <a:ea typeface="隶书" pitchFamily="1" charset="-122"/>
              </a:rPr>
              <a:t>(threes)</a:t>
            </a:r>
          </a:p>
          <a:p>
            <a:r>
              <a:rPr lang="en-US" altLang="zh-CN" sz="4400" b="1">
                <a:latin typeface="隶书" pitchFamily="1" charset="-122"/>
                <a:ea typeface="隶书" pitchFamily="1" charset="-122"/>
              </a:rPr>
              <a:t>4  </a:t>
            </a:r>
            <a:r>
              <a:rPr lang="en-US" sz="4400" b="1">
                <a:latin typeface="隶书" pitchFamily="1" charset="-122"/>
                <a:ea typeface="隶书" pitchFamily="1" charset="-122"/>
              </a:rPr>
              <a:t>(sixes)</a:t>
            </a:r>
          </a:p>
          <a:p>
            <a:r>
              <a:rPr lang="en-US" altLang="zh-CN" sz="4400" b="1">
                <a:latin typeface="隶书" pitchFamily="1" charset="-122"/>
                <a:ea typeface="隶书" pitchFamily="1" charset="-122"/>
              </a:rPr>
              <a:t>7</a:t>
            </a:r>
            <a:r>
              <a:rPr lang="zh-CN" altLang="en-US" sz="4400" b="1">
                <a:latin typeface="隶书" pitchFamily="1" charset="-122"/>
                <a:ea typeface="隶书" pitchFamily="1" charset="-122"/>
              </a:rPr>
              <a:t>  </a:t>
            </a:r>
            <a:r>
              <a:rPr lang="en-US" altLang="zh-CN" sz="4400" b="1">
                <a:latin typeface="隶书" pitchFamily="1" charset="-122"/>
                <a:ea typeface="隶书" pitchFamily="1" charset="-122"/>
              </a:rPr>
              <a:t>(eights)</a:t>
            </a:r>
          </a:p>
          <a:p>
            <a:r>
              <a:rPr lang="en-US" altLang="zh-CN" sz="4400" b="1">
                <a:latin typeface="隶书" pitchFamily="1" charset="-122"/>
                <a:ea typeface="隶书" pitchFamily="1" charset="-122"/>
              </a:rPr>
              <a:t>9  </a:t>
            </a:r>
            <a:r>
              <a:rPr lang="en-US" sz="4400" b="1">
                <a:latin typeface="隶书" pitchFamily="1" charset="-122"/>
                <a:ea typeface="隶书" pitchFamily="1" charset="-122"/>
              </a:rPr>
              <a:t>(twos)</a:t>
            </a:r>
          </a:p>
          <a:p>
            <a:r>
              <a:rPr lang="en-US" altLang="zh-CN" sz="4400" b="1">
                <a:latin typeface="隶书" pitchFamily="1" charset="-122"/>
                <a:ea typeface="隶书" pitchFamily="1" charset="-122"/>
              </a:rPr>
              <a:t>1</a:t>
            </a:r>
            <a:r>
              <a:rPr lang="zh-CN" altLang="en-US" sz="4400" b="1">
                <a:latin typeface="隶书" pitchFamily="1" charset="-122"/>
                <a:ea typeface="隶书" pitchFamily="1" charset="-122"/>
              </a:rPr>
              <a:t>  </a:t>
            </a:r>
            <a:r>
              <a:rPr lang="en-US" altLang="zh-CN" sz="4400" b="1">
                <a:latin typeface="隶书" pitchFamily="1" charset="-122"/>
                <a:ea typeface="隶书" pitchFamily="1" charset="-122"/>
              </a:rPr>
              <a:t>(five)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953000" y="1496695"/>
            <a:ext cx="10433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5</a:t>
            </a:r>
            <a:r>
              <a:rPr lang="zh-CN" altLang="en-US" sz="3200" b="1">
                <a:solidFill>
                  <a:srgbClr val="FF0000"/>
                </a:solidFill>
              </a:rPr>
              <a:t>×</a:t>
            </a:r>
            <a:r>
              <a:rPr lang="en-US" altLang="zh-CN" sz="32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027295" y="2240915"/>
            <a:ext cx="10433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4</a:t>
            </a:r>
            <a:r>
              <a:rPr lang="zh-CN" altLang="en-US" sz="3200" b="1">
                <a:solidFill>
                  <a:srgbClr val="FF0000"/>
                </a:solidFill>
              </a:rPr>
              <a:t>×</a:t>
            </a:r>
            <a:r>
              <a:rPr lang="en-US" altLang="zh-CN" sz="32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109845" y="3031490"/>
            <a:ext cx="10433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7</a:t>
            </a:r>
            <a:r>
              <a:rPr lang="zh-CN" altLang="en-US" sz="3200" b="1">
                <a:solidFill>
                  <a:srgbClr val="FF0000"/>
                </a:solidFill>
              </a:rPr>
              <a:t>×</a:t>
            </a:r>
            <a:r>
              <a:rPr lang="en-US" altLang="zh-CN" sz="32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109845" y="3920490"/>
            <a:ext cx="10433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9</a:t>
            </a:r>
            <a:r>
              <a:rPr lang="zh-CN" altLang="en-US" sz="3200" b="1">
                <a:solidFill>
                  <a:srgbClr val="FF0000"/>
                </a:solidFill>
              </a:rPr>
              <a:t>×</a:t>
            </a:r>
            <a:r>
              <a:rPr lang="en-US" altLang="zh-CN" sz="32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187315" y="4752340"/>
            <a:ext cx="10433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1</a:t>
            </a:r>
            <a:r>
              <a:rPr lang="zh-CN" altLang="en-US" sz="3200" b="1">
                <a:solidFill>
                  <a:srgbClr val="FF0000"/>
                </a:solidFill>
              </a:rPr>
              <a:t>×</a:t>
            </a:r>
            <a:r>
              <a:rPr lang="en-US" altLang="zh-CN" sz="3200" b="1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  <p:transition advClick="0" advTm="7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文本占位符 5122"/>
          <p:cNvSpPr>
            <a:spLocks noGrp="1"/>
          </p:cNvSpPr>
          <p:nvPr>
            <p:ph type="body" idx="1"/>
          </p:nvPr>
        </p:nvSpPr>
        <p:spPr>
          <a:xfrm>
            <a:off x="478790" y="1372235"/>
            <a:ext cx="6737350" cy="4113530"/>
          </a:xfrm>
        </p:spPr>
        <p:txBody>
          <a:bodyPr/>
          <a:lstStyle/>
          <a:p>
            <a:r>
              <a:rPr lang="en-US" altLang="zh-CN" sz="4400" b="1">
                <a:latin typeface="隶书" pitchFamily="1" charset="-122"/>
                <a:ea typeface="隶书" pitchFamily="1" charset="-122"/>
              </a:rPr>
              <a:t>8+8+8+8</a:t>
            </a:r>
          </a:p>
          <a:p>
            <a:r>
              <a:rPr lang="en-US" altLang="zh-CN" sz="4400" b="1">
                <a:latin typeface="隶书" pitchFamily="1" charset="-122"/>
                <a:ea typeface="隶书" pitchFamily="1" charset="-122"/>
              </a:rPr>
              <a:t>6+6+6</a:t>
            </a:r>
          </a:p>
          <a:p>
            <a:r>
              <a:rPr lang="en-US" altLang="zh-CN" sz="4400" b="1">
                <a:latin typeface="隶书" pitchFamily="1" charset="-122"/>
                <a:ea typeface="隶书" pitchFamily="1" charset="-122"/>
              </a:rPr>
              <a:t>4+4+4+4+4</a:t>
            </a:r>
          </a:p>
          <a:p>
            <a:r>
              <a:rPr lang="en-US" altLang="zh-CN" sz="4400" b="1">
                <a:latin typeface="隶书" pitchFamily="1" charset="-122"/>
                <a:ea typeface="隶书" pitchFamily="1" charset="-122"/>
              </a:rPr>
              <a:t>3+3+3+3+3+3</a:t>
            </a:r>
          </a:p>
          <a:p>
            <a:r>
              <a:rPr lang="en-US" altLang="zh-CN" sz="4400" b="1">
                <a:latin typeface="隶书" pitchFamily="1" charset="-122"/>
                <a:ea typeface="隶书" pitchFamily="1" charset="-122"/>
              </a:rPr>
              <a:t>7+7+7+7+7+7+7+7</a:t>
            </a:r>
          </a:p>
        </p:txBody>
      </p:sp>
      <p:sp>
        <p:nvSpPr>
          <p:cNvPr id="4098" name="标题 4097"/>
          <p:cNvSpPr>
            <a:spLocks noGrp="1"/>
          </p:cNvSpPr>
          <p:nvPr>
            <p:ph type="title"/>
          </p:nvPr>
        </p:nvSpPr>
        <p:spPr>
          <a:xfrm>
            <a:off x="537845" y="603250"/>
            <a:ext cx="8068310" cy="1141095"/>
          </a:xfrm>
        </p:spPr>
        <p:txBody>
          <a:bodyPr anchor="ctr"/>
          <a:lstStyle/>
          <a:p>
            <a:r>
              <a:rPr lang="en-US" altLang="zh-CN" b="0">
                <a:solidFill>
                  <a:schemeClr val="accent2"/>
                </a:solidFill>
              </a:rPr>
              <a:t>Review: write down the multiplication sentence</a:t>
            </a:r>
            <a:br>
              <a:rPr lang="en-US" altLang="zh-CN" b="0">
                <a:solidFill>
                  <a:schemeClr val="accent2"/>
                </a:solidFill>
              </a:rPr>
            </a:br>
            <a:endParaRPr lang="en-US" altLang="zh-CN" b="0">
              <a:solidFill>
                <a:schemeClr val="accent2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953000" y="1496695"/>
            <a:ext cx="10433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4</a:t>
            </a:r>
            <a:r>
              <a:rPr lang="zh-CN" altLang="en-US" sz="3200" b="1">
                <a:solidFill>
                  <a:srgbClr val="FF0000"/>
                </a:solidFill>
              </a:rPr>
              <a:t>×</a:t>
            </a:r>
            <a:r>
              <a:rPr lang="en-US" altLang="zh-CN" sz="32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208905" y="2255520"/>
            <a:ext cx="10433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3</a:t>
            </a:r>
            <a:r>
              <a:rPr lang="zh-CN" altLang="en-US" sz="3200" b="1">
                <a:solidFill>
                  <a:srgbClr val="FF0000"/>
                </a:solidFill>
              </a:rPr>
              <a:t>×</a:t>
            </a:r>
            <a:r>
              <a:rPr lang="en-US" altLang="zh-CN" sz="32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554345" y="3014980"/>
            <a:ext cx="10433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5</a:t>
            </a:r>
            <a:r>
              <a:rPr lang="zh-CN" altLang="en-US" sz="3200" b="1">
                <a:solidFill>
                  <a:srgbClr val="FF0000"/>
                </a:solidFill>
              </a:rPr>
              <a:t>×</a:t>
            </a:r>
            <a:r>
              <a:rPr lang="en-US" altLang="zh-CN" sz="32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804535" y="3805555"/>
            <a:ext cx="10433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6</a:t>
            </a:r>
            <a:r>
              <a:rPr lang="zh-CN" altLang="en-US" sz="3200" b="1">
                <a:solidFill>
                  <a:srgbClr val="FF0000"/>
                </a:solidFill>
              </a:rPr>
              <a:t>×</a:t>
            </a:r>
            <a:r>
              <a:rPr lang="en-US" altLang="zh-CN" sz="32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804535" y="5344795"/>
            <a:ext cx="10433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8</a:t>
            </a:r>
            <a:r>
              <a:rPr lang="zh-CN" altLang="en-US" sz="3200" b="1">
                <a:solidFill>
                  <a:srgbClr val="FF0000"/>
                </a:solidFill>
              </a:rPr>
              <a:t>×</a:t>
            </a:r>
            <a:r>
              <a:rPr lang="en-US" altLang="zh-CN" sz="3200" b="1">
                <a:solidFill>
                  <a:srgbClr val="FF0000"/>
                </a:solidFill>
              </a:rPr>
              <a:t>7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6145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438400"/>
            <a:ext cx="876300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标题 6146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zh-CN" sz="5400" b="0">
                <a:ea typeface="隶书" pitchFamily="1" charset="-122"/>
              </a:rPr>
              <a:t>Number line</a:t>
            </a:r>
          </a:p>
        </p:txBody>
      </p:sp>
      <p:sp>
        <p:nvSpPr>
          <p:cNvPr id="6148" name="左大括号 6147"/>
          <p:cNvSpPr/>
          <p:nvPr/>
        </p:nvSpPr>
        <p:spPr>
          <a:xfrm rot="16200000">
            <a:off x="723900" y="3162300"/>
            <a:ext cx="533400" cy="762000"/>
          </a:xfrm>
          <a:prstGeom prst="leftBrace">
            <a:avLst>
              <a:gd name="adj1" fmla="val 11904"/>
              <a:gd name="adj2" fmla="val 50000"/>
            </a:avLst>
          </a:prstGeom>
          <a:noFill/>
          <a:ln w="476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49" name="文本框 6148"/>
          <p:cNvSpPr txBox="1"/>
          <p:nvPr/>
        </p:nvSpPr>
        <p:spPr>
          <a:xfrm>
            <a:off x="533400" y="3733800"/>
            <a:ext cx="762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6150" name="左大括号 6149"/>
          <p:cNvSpPr/>
          <p:nvPr/>
        </p:nvSpPr>
        <p:spPr>
          <a:xfrm rot="16200000">
            <a:off x="1582420" y="3162300"/>
            <a:ext cx="533400" cy="762000"/>
          </a:xfrm>
          <a:prstGeom prst="leftBrace">
            <a:avLst>
              <a:gd name="adj1" fmla="val 11904"/>
              <a:gd name="adj2" fmla="val 50000"/>
            </a:avLst>
          </a:prstGeom>
          <a:noFill/>
          <a:ln w="4762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1" name="文本框 6150"/>
          <p:cNvSpPr txBox="1"/>
          <p:nvPr/>
        </p:nvSpPr>
        <p:spPr>
          <a:xfrm>
            <a:off x="1447800" y="3733800"/>
            <a:ext cx="762000" cy="7016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9" grpId="0"/>
      <p:bldP spid="61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7169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52600"/>
            <a:ext cx="868680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87" name="未知"/>
          <p:cNvSpPr/>
          <p:nvPr/>
        </p:nvSpPr>
        <p:spPr>
          <a:xfrm>
            <a:off x="457200" y="1828800"/>
            <a:ext cx="838200" cy="304800"/>
          </a:xfrm>
          <a:custGeom>
            <a:avLst/>
            <a:gdLst/>
            <a:ahLst/>
            <a:cxnLst/>
            <a:rect l="0" t="0" r="0" b="0"/>
            <a:pathLst>
              <a:path w="480" h="192">
                <a:moveTo>
                  <a:pt x="0" y="192"/>
                </a:moveTo>
                <a:cubicBezTo>
                  <a:pt x="80" y="96"/>
                  <a:pt x="160" y="0"/>
                  <a:pt x="240" y="0"/>
                </a:cubicBezTo>
                <a:cubicBezTo>
                  <a:pt x="320" y="0"/>
                  <a:pt x="440" y="160"/>
                  <a:pt x="480" y="192"/>
                </a:cubicBezTo>
              </a:path>
            </a:pathLst>
          </a:custGeom>
          <a:noFill/>
          <a:ln w="476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8" name="未知"/>
          <p:cNvSpPr/>
          <p:nvPr/>
        </p:nvSpPr>
        <p:spPr>
          <a:xfrm>
            <a:off x="1295400" y="1828800"/>
            <a:ext cx="838200" cy="304800"/>
          </a:xfrm>
          <a:custGeom>
            <a:avLst/>
            <a:gdLst/>
            <a:ahLst/>
            <a:cxnLst/>
            <a:rect l="0" t="0" r="0" b="0"/>
            <a:pathLst>
              <a:path w="480" h="192">
                <a:moveTo>
                  <a:pt x="0" y="192"/>
                </a:moveTo>
                <a:cubicBezTo>
                  <a:pt x="80" y="96"/>
                  <a:pt x="160" y="0"/>
                  <a:pt x="240" y="0"/>
                </a:cubicBezTo>
                <a:cubicBezTo>
                  <a:pt x="320" y="0"/>
                  <a:pt x="440" y="160"/>
                  <a:pt x="480" y="192"/>
                </a:cubicBezTo>
              </a:path>
            </a:pathLst>
          </a:custGeom>
          <a:noFill/>
          <a:ln w="476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9" name="未知"/>
          <p:cNvSpPr/>
          <p:nvPr/>
        </p:nvSpPr>
        <p:spPr>
          <a:xfrm>
            <a:off x="2057400" y="1828800"/>
            <a:ext cx="838200" cy="304800"/>
          </a:xfrm>
          <a:custGeom>
            <a:avLst/>
            <a:gdLst/>
            <a:ahLst/>
            <a:cxnLst/>
            <a:rect l="0" t="0" r="0" b="0"/>
            <a:pathLst>
              <a:path w="480" h="192">
                <a:moveTo>
                  <a:pt x="0" y="192"/>
                </a:moveTo>
                <a:cubicBezTo>
                  <a:pt x="80" y="96"/>
                  <a:pt x="160" y="0"/>
                  <a:pt x="240" y="0"/>
                </a:cubicBezTo>
                <a:cubicBezTo>
                  <a:pt x="320" y="0"/>
                  <a:pt x="440" y="160"/>
                  <a:pt x="480" y="192"/>
                </a:cubicBezTo>
              </a:path>
            </a:pathLst>
          </a:custGeom>
          <a:noFill/>
          <a:ln w="476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90" name="未知"/>
          <p:cNvSpPr/>
          <p:nvPr/>
        </p:nvSpPr>
        <p:spPr>
          <a:xfrm>
            <a:off x="2819400" y="1828800"/>
            <a:ext cx="838200" cy="304800"/>
          </a:xfrm>
          <a:custGeom>
            <a:avLst/>
            <a:gdLst/>
            <a:ahLst/>
            <a:cxnLst/>
            <a:rect l="0" t="0" r="0" b="0"/>
            <a:pathLst>
              <a:path w="480" h="192">
                <a:moveTo>
                  <a:pt x="0" y="192"/>
                </a:moveTo>
                <a:cubicBezTo>
                  <a:pt x="80" y="96"/>
                  <a:pt x="160" y="0"/>
                  <a:pt x="240" y="0"/>
                </a:cubicBezTo>
                <a:cubicBezTo>
                  <a:pt x="320" y="0"/>
                  <a:pt x="440" y="160"/>
                  <a:pt x="480" y="192"/>
                </a:cubicBezTo>
              </a:path>
            </a:pathLst>
          </a:custGeom>
          <a:noFill/>
          <a:ln w="476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381000" y="188595"/>
            <a:ext cx="5773420" cy="7010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/>
              <a:t>Jump on the number line</a:t>
            </a:r>
          </a:p>
        </p:txBody>
      </p:sp>
      <p:pic>
        <p:nvPicPr>
          <p:cNvPr id="3" name="图片 2" descr="tim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52400" y="914400"/>
            <a:ext cx="1127125" cy="822325"/>
          </a:xfrm>
          <a:prstGeom prst="rect">
            <a:avLst/>
          </a:prstGeom>
        </p:spPr>
      </p:pic>
      <p:sp>
        <p:nvSpPr>
          <p:cNvPr id="4" name="未知"/>
          <p:cNvSpPr/>
          <p:nvPr/>
        </p:nvSpPr>
        <p:spPr>
          <a:xfrm>
            <a:off x="3626485" y="1804670"/>
            <a:ext cx="838200" cy="304800"/>
          </a:xfrm>
          <a:custGeom>
            <a:avLst/>
            <a:gdLst/>
            <a:ahLst/>
            <a:cxnLst/>
            <a:rect l="0" t="0" r="0" b="0"/>
            <a:pathLst>
              <a:path w="480" h="192">
                <a:moveTo>
                  <a:pt x="0" y="192"/>
                </a:moveTo>
                <a:cubicBezTo>
                  <a:pt x="80" y="96"/>
                  <a:pt x="160" y="0"/>
                  <a:pt x="240" y="0"/>
                </a:cubicBezTo>
                <a:cubicBezTo>
                  <a:pt x="320" y="0"/>
                  <a:pt x="440" y="160"/>
                  <a:pt x="480" y="192"/>
                </a:cubicBezTo>
              </a:path>
            </a:pathLst>
          </a:custGeom>
          <a:noFill/>
          <a:ln w="476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未知"/>
          <p:cNvSpPr/>
          <p:nvPr/>
        </p:nvSpPr>
        <p:spPr>
          <a:xfrm>
            <a:off x="4457700" y="1804670"/>
            <a:ext cx="838200" cy="304800"/>
          </a:xfrm>
          <a:custGeom>
            <a:avLst/>
            <a:gdLst/>
            <a:ahLst/>
            <a:cxnLst/>
            <a:rect l="0" t="0" r="0" b="0"/>
            <a:pathLst>
              <a:path w="480" h="192">
                <a:moveTo>
                  <a:pt x="0" y="192"/>
                </a:moveTo>
                <a:cubicBezTo>
                  <a:pt x="80" y="96"/>
                  <a:pt x="160" y="0"/>
                  <a:pt x="240" y="0"/>
                </a:cubicBezTo>
                <a:cubicBezTo>
                  <a:pt x="320" y="0"/>
                  <a:pt x="440" y="160"/>
                  <a:pt x="480" y="192"/>
                </a:cubicBezTo>
              </a:path>
            </a:pathLst>
          </a:custGeom>
          <a:noFill/>
          <a:ln w="476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未知"/>
          <p:cNvSpPr/>
          <p:nvPr/>
        </p:nvSpPr>
        <p:spPr>
          <a:xfrm>
            <a:off x="5264785" y="1856105"/>
            <a:ext cx="838200" cy="304800"/>
          </a:xfrm>
          <a:custGeom>
            <a:avLst/>
            <a:gdLst/>
            <a:ahLst/>
            <a:cxnLst/>
            <a:rect l="0" t="0" r="0" b="0"/>
            <a:pathLst>
              <a:path w="480" h="192">
                <a:moveTo>
                  <a:pt x="0" y="192"/>
                </a:moveTo>
                <a:cubicBezTo>
                  <a:pt x="80" y="96"/>
                  <a:pt x="160" y="0"/>
                  <a:pt x="240" y="0"/>
                </a:cubicBezTo>
                <a:cubicBezTo>
                  <a:pt x="320" y="0"/>
                  <a:pt x="440" y="160"/>
                  <a:pt x="480" y="192"/>
                </a:cubicBezTo>
              </a:path>
            </a:pathLst>
          </a:custGeom>
          <a:noFill/>
          <a:ln w="476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未知"/>
          <p:cNvSpPr/>
          <p:nvPr/>
        </p:nvSpPr>
        <p:spPr>
          <a:xfrm>
            <a:off x="6071870" y="1831975"/>
            <a:ext cx="838200" cy="304800"/>
          </a:xfrm>
          <a:custGeom>
            <a:avLst/>
            <a:gdLst/>
            <a:ahLst/>
            <a:cxnLst/>
            <a:rect l="0" t="0" r="0" b="0"/>
            <a:pathLst>
              <a:path w="480" h="192">
                <a:moveTo>
                  <a:pt x="0" y="192"/>
                </a:moveTo>
                <a:cubicBezTo>
                  <a:pt x="80" y="96"/>
                  <a:pt x="160" y="0"/>
                  <a:pt x="240" y="0"/>
                </a:cubicBezTo>
                <a:cubicBezTo>
                  <a:pt x="320" y="0"/>
                  <a:pt x="440" y="160"/>
                  <a:pt x="480" y="192"/>
                </a:cubicBezTo>
              </a:path>
            </a:pathLst>
          </a:custGeom>
          <a:noFill/>
          <a:ln w="476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未知"/>
          <p:cNvSpPr/>
          <p:nvPr/>
        </p:nvSpPr>
        <p:spPr>
          <a:xfrm>
            <a:off x="6803390" y="1883410"/>
            <a:ext cx="838200" cy="304800"/>
          </a:xfrm>
          <a:custGeom>
            <a:avLst/>
            <a:gdLst/>
            <a:ahLst/>
            <a:cxnLst/>
            <a:rect l="0" t="0" r="0" b="0"/>
            <a:pathLst>
              <a:path w="480" h="192">
                <a:moveTo>
                  <a:pt x="0" y="192"/>
                </a:moveTo>
                <a:cubicBezTo>
                  <a:pt x="80" y="96"/>
                  <a:pt x="160" y="0"/>
                  <a:pt x="240" y="0"/>
                </a:cubicBezTo>
                <a:cubicBezTo>
                  <a:pt x="320" y="0"/>
                  <a:pt x="440" y="160"/>
                  <a:pt x="480" y="192"/>
                </a:cubicBezTo>
              </a:path>
            </a:pathLst>
          </a:custGeom>
          <a:noFill/>
          <a:ln w="476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未知"/>
          <p:cNvSpPr/>
          <p:nvPr/>
        </p:nvSpPr>
        <p:spPr>
          <a:xfrm>
            <a:off x="7610475" y="1859280"/>
            <a:ext cx="838200" cy="304800"/>
          </a:xfrm>
          <a:custGeom>
            <a:avLst/>
            <a:gdLst/>
            <a:ahLst/>
            <a:cxnLst/>
            <a:rect l="0" t="0" r="0" b="0"/>
            <a:pathLst>
              <a:path w="480" h="192">
                <a:moveTo>
                  <a:pt x="0" y="192"/>
                </a:moveTo>
                <a:cubicBezTo>
                  <a:pt x="80" y="96"/>
                  <a:pt x="160" y="0"/>
                  <a:pt x="240" y="0"/>
                </a:cubicBezTo>
                <a:cubicBezTo>
                  <a:pt x="320" y="0"/>
                  <a:pt x="440" y="160"/>
                  <a:pt x="480" y="192"/>
                </a:cubicBezTo>
              </a:path>
            </a:pathLst>
          </a:custGeom>
          <a:noFill/>
          <a:ln w="476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381000" y="4269105"/>
            <a:ext cx="678878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>
                <a:solidFill>
                  <a:schemeClr val="accent2"/>
                </a:solidFill>
              </a:rPr>
              <a:t>Jump for 10 scales each time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10 0.011667 L 0.013193 0.001574 L 0.020763 -0.006574 L 0.028402 -0.012685 L 0.035971 -0.012685 L 0.043610 -0.012685 L 0.051179 -0.012685 L 0.058818 -0.008611 L 0.066388 -0.002500 L 0.074027 0.001574 L 0.080068 0.011667 L 0.087707 0.021852 " pathEditMode="relative" rAng="0" ptsTypes="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" y="-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291 0.017130 L 0.090291 0.006945 L 0.093115 -0.003148 L 0.095939 -0.013333 L 0.102934 -0.019444 L 0.109995 -0.027500 L 0.117054 -0.033611 L 0.124049 -0.035648 L 0.131110 -0.035648 L 0.138105 -0.033611 L 0.145166 -0.029537 L 0.152161 -0.027500 L 0.157808 -0.017407 L 0.164805 -0.007222 " pathEditMode="relative" rAng="0" ptsTypes="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0" y="-26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139 -0.004630 L 0.166667 -0.014722 L 0.172778 -0.024907 L 0.180347 -0.030926 L 0.187986 -0.037037 L 0.195556 -0.039074 L 0.203194 -0.041111 L 0.210764 -0.041111 L 0.218403 -0.041111 L 0.225972 -0.039074 L 0.233611 -0.032963 L 0.238194 -0.022870 L 0.245764 -0.016759 L 0.250347 -0.006667 L 0.253403 0.003519 " pathEditMode="relative" ptsTypes="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931 0.003519 L 0.262500 -0.006667 L 0.270139 -0.014722 L 0.277708 -0.020833 L 0.285347 -0.026944 L 0.292917 -0.030926 L 0.300556 -0.032963 L 0.308125 -0.032963 L 0.315764 -0.035000 L 0.323333 -0.035000 L 0.330972 -0.032963 L 0.337014 -0.022870 L 0.343125 -0.012685 L 0.346181 -0.002593 L 0.347708 0.007593 " pathEditMode="relative" ptsTypes="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236 0.005556 L 0.352292 -0.004630 L 0.356806 -0.014722 L 0.359861 -0.024907 L 0.367500 -0.032963 L 0.375069 -0.039074 L 0.382708 -0.041111 L 0.390278 -0.041111 L 0.397917 -0.041111 L 0.405486 -0.041111 L 0.413125 -0.039074 L 0.420694 -0.030926 L 0.426806 -0.020833 L 0.431389 -0.010648 L 0.435903 -0.000556 " pathEditMode="relative" ptsTypes="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4444 0.001481 L 0.435903 -0.008611 L 0.443542 -0.018796 L 0.451111 -0.024907 L 0.458750 -0.030926 L 0.466389 -0.035000 L 0.473958 -0.037037 L 0.481597 -0.037037 L 0.489167 -0.037037 L 0.496806 -0.035000 L 0.504375 -0.028981 L 0.512014 -0.020833 L 0.519583 -0.012685 L 0.524167 -0.002593 " pathEditMode="relative" ptsTypes="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1111 -0.002593 L 0.528750 -0.010648 L 0.536319 -0.016759 L 0.542431 -0.026944 L 0.550000 -0.032963 L 0.557639 -0.035000 L 0.565278 -0.037037 L 0.572847 -0.037037 L 0.580486 -0.037037 L 0.588056 -0.037037 L 0.595694 -0.032963 L 0.603264 -0.024907 L 0.606319 -0.014722 L 0.609375 -0.004630 " pathEditMode="relative" ptsTypes="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7847 -0.000556 L 0.609375 -0.010648 L 0.612431 -0.020833 L 0.620000 -0.030926 L 0.627639 -0.039074 L 0.635208 -0.043148 L 0.642847 -0.045185 L 0.650417 -0.045185 L 0.658056 -0.045185 L 0.665625 -0.043148 L 0.673264 -0.043148 L 0.680833 -0.037037 L 0.688472 -0.030926 L 0.693056 -0.020833 L 0.696042 -0.010648 L 0.699097 -0.000556 " pathEditMode="relative" ptsTypes="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96044 -0.010990 L 0.702231 -0.017638 L 0.708418 -0.024347 L 0.716080 -0.029714 L 0.723814 -0.032337 L 0.731478 -0.035021 L 0.739211 -0.035021 L 0.746874 -0.033679 L 0.754607 -0.031056 L 0.762270 -0.028372 L 0.770003 -0.024347 L 0.777737 -0.017638 L 0.783854 -0.010990 L 0.786947 -0.004280 " pathEditMode="relative" rAng="0" ptsTypes="">
                                      <p:cBhvr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0" y="-80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4306 -0.002593 L 0.790417 -0.012685 L 0.796458 -0.022870 L 0.804097 -0.030926 L 0.811667 -0.037037 L 0.819306 -0.041111 L 0.826875 -0.041111 L 0.834514 -0.041111 L 0.842153 -0.041111 L 0.849722 -0.039074 L 0.857361 -0.030926 L 0.864931 -0.024907 L 0.869514 -0.014722 " pathEditMode="relative" ptsTypes="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7169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52600"/>
            <a:ext cx="868680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文本框 7170"/>
          <p:cNvSpPr txBox="1"/>
          <p:nvPr/>
        </p:nvSpPr>
        <p:spPr>
          <a:xfrm>
            <a:off x="114300" y="3046730"/>
            <a:ext cx="9144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33CC"/>
                </a:solidFill>
                <a:latin typeface="Arial" pitchFamily="34" charset="0"/>
              </a:rPr>
              <a:t>0</a:t>
            </a:r>
            <a:r>
              <a:rPr lang="zh-CN" altLang="en-US" b="1">
                <a:solidFill>
                  <a:srgbClr val="0033CC"/>
                </a:solidFill>
                <a:latin typeface="Arial" pitchFamily="34" charset="0"/>
              </a:rPr>
              <a:t>（</a:t>
            </a:r>
            <a:r>
              <a:rPr lang="en-US" altLang="zh-CN" b="1">
                <a:solidFill>
                  <a:srgbClr val="0033CC"/>
                </a:solidFill>
                <a:latin typeface="Arial" pitchFamily="34" charset="0"/>
              </a:rPr>
              <a:t>ten</a:t>
            </a:r>
            <a:r>
              <a:rPr lang="zh-CN" altLang="en-US" b="1">
                <a:solidFill>
                  <a:srgbClr val="0033CC"/>
                </a:solidFill>
                <a:latin typeface="Arial" pitchFamily="34" charset="0"/>
              </a:rPr>
              <a:t>）</a:t>
            </a:r>
          </a:p>
        </p:txBody>
      </p:sp>
      <p:sp>
        <p:nvSpPr>
          <p:cNvPr id="7172" name="直接连接符 7171"/>
          <p:cNvSpPr/>
          <p:nvPr/>
        </p:nvSpPr>
        <p:spPr>
          <a:xfrm>
            <a:off x="457200" y="2590800"/>
            <a:ext cx="0" cy="45720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7174" name="直接连接符 7173"/>
          <p:cNvSpPr/>
          <p:nvPr/>
        </p:nvSpPr>
        <p:spPr>
          <a:xfrm>
            <a:off x="1219200" y="2590800"/>
            <a:ext cx="7620" cy="876935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7175" name="矩形 7174"/>
          <p:cNvSpPr/>
          <p:nvPr/>
        </p:nvSpPr>
        <p:spPr>
          <a:xfrm>
            <a:off x="882650" y="3415030"/>
            <a:ext cx="111252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>
                <a:solidFill>
                  <a:srgbClr val="0033CC"/>
                </a:solidFill>
                <a:latin typeface="Arial" pitchFamily="34" charset="0"/>
              </a:rPr>
              <a:t>1</a:t>
            </a:r>
            <a:r>
              <a:rPr lang="zh-CN" altLang="en-US" b="1">
                <a:solidFill>
                  <a:srgbClr val="0033CC"/>
                </a:solidFill>
                <a:latin typeface="Arial" pitchFamily="34" charset="0"/>
              </a:rPr>
              <a:t>（</a:t>
            </a:r>
            <a:r>
              <a:rPr lang="en-US" altLang="zh-CN" b="1">
                <a:solidFill>
                  <a:srgbClr val="0033CC"/>
                </a:solidFill>
                <a:latin typeface="Arial" pitchFamily="34" charset="0"/>
              </a:rPr>
              <a:t>ten</a:t>
            </a:r>
            <a:r>
              <a:rPr lang="zh-CN" altLang="en-US" b="1">
                <a:solidFill>
                  <a:srgbClr val="0033CC"/>
                </a:solidFill>
                <a:latin typeface="Arial" pitchFamily="34" charset="0"/>
              </a:rPr>
              <a:t>）</a:t>
            </a:r>
          </a:p>
        </p:txBody>
      </p:sp>
      <p:sp>
        <p:nvSpPr>
          <p:cNvPr id="7176" name="直接连接符 7175"/>
          <p:cNvSpPr/>
          <p:nvPr/>
        </p:nvSpPr>
        <p:spPr>
          <a:xfrm flipH="1">
            <a:off x="2057400" y="2590800"/>
            <a:ext cx="0" cy="45720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7177" name="矩形 7176"/>
          <p:cNvSpPr/>
          <p:nvPr/>
        </p:nvSpPr>
        <p:spPr>
          <a:xfrm>
            <a:off x="3276600" y="3048000"/>
            <a:ext cx="123952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>
                <a:solidFill>
                  <a:srgbClr val="0033CC"/>
                </a:solidFill>
                <a:latin typeface="Arial" pitchFamily="34" charset="0"/>
              </a:rPr>
              <a:t>4</a:t>
            </a:r>
            <a:r>
              <a:rPr lang="zh-CN" altLang="en-US" b="1">
                <a:solidFill>
                  <a:srgbClr val="0033CC"/>
                </a:solidFill>
                <a:latin typeface="Arial" pitchFamily="34" charset="0"/>
              </a:rPr>
              <a:t>（</a:t>
            </a:r>
            <a:r>
              <a:rPr lang="en-US" altLang="zh-CN" b="1">
                <a:solidFill>
                  <a:srgbClr val="0033CC"/>
                </a:solidFill>
                <a:latin typeface="Arial" pitchFamily="34" charset="0"/>
              </a:rPr>
              <a:t>tens</a:t>
            </a:r>
            <a:r>
              <a:rPr lang="zh-CN" altLang="en-US" b="1">
                <a:solidFill>
                  <a:srgbClr val="0033CC"/>
                </a:solidFill>
                <a:latin typeface="Arial" pitchFamily="34" charset="0"/>
              </a:rPr>
              <a:t>）</a:t>
            </a:r>
          </a:p>
        </p:txBody>
      </p:sp>
      <p:sp>
        <p:nvSpPr>
          <p:cNvPr id="7178" name="矩形 7177"/>
          <p:cNvSpPr/>
          <p:nvPr/>
        </p:nvSpPr>
        <p:spPr>
          <a:xfrm>
            <a:off x="2319020" y="3467735"/>
            <a:ext cx="110998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>
                <a:solidFill>
                  <a:srgbClr val="0033CC"/>
                </a:solidFill>
                <a:latin typeface="Arial" pitchFamily="34" charset="0"/>
              </a:rPr>
              <a:t>3</a:t>
            </a:r>
            <a:r>
              <a:rPr lang="zh-CN" altLang="en-US" b="1">
                <a:solidFill>
                  <a:srgbClr val="0033CC"/>
                </a:solidFill>
                <a:latin typeface="Arial" pitchFamily="34" charset="0"/>
              </a:rPr>
              <a:t>（</a:t>
            </a:r>
            <a:r>
              <a:rPr lang="en-US" altLang="zh-CN" b="1">
                <a:solidFill>
                  <a:srgbClr val="0033CC"/>
                </a:solidFill>
                <a:latin typeface="Arial" pitchFamily="34" charset="0"/>
              </a:rPr>
              <a:t>tens</a:t>
            </a:r>
            <a:r>
              <a:rPr lang="zh-CN" altLang="en-US" b="1">
                <a:solidFill>
                  <a:srgbClr val="0033CC"/>
                </a:solidFill>
                <a:latin typeface="Arial" pitchFamily="34" charset="0"/>
              </a:rPr>
              <a:t>）</a:t>
            </a:r>
          </a:p>
        </p:txBody>
      </p:sp>
      <p:sp>
        <p:nvSpPr>
          <p:cNvPr id="7179" name="矩形 7178"/>
          <p:cNvSpPr/>
          <p:nvPr/>
        </p:nvSpPr>
        <p:spPr>
          <a:xfrm>
            <a:off x="1676400" y="3048000"/>
            <a:ext cx="123952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>
                <a:solidFill>
                  <a:srgbClr val="0033CC"/>
                </a:solidFill>
                <a:latin typeface="Arial" pitchFamily="34" charset="0"/>
              </a:rPr>
              <a:t>2</a:t>
            </a:r>
            <a:r>
              <a:rPr lang="zh-CN" altLang="en-US" b="1">
                <a:solidFill>
                  <a:srgbClr val="0033CC"/>
                </a:solidFill>
                <a:latin typeface="Arial" pitchFamily="34" charset="0"/>
              </a:rPr>
              <a:t>（</a:t>
            </a:r>
            <a:r>
              <a:rPr lang="en-US" altLang="zh-CN" b="1">
                <a:solidFill>
                  <a:srgbClr val="0033CC"/>
                </a:solidFill>
                <a:latin typeface="Arial" pitchFamily="34" charset="0"/>
              </a:rPr>
              <a:t>tens</a:t>
            </a:r>
            <a:r>
              <a:rPr lang="zh-CN" altLang="en-US" b="1">
                <a:solidFill>
                  <a:srgbClr val="0033CC"/>
                </a:solidFill>
                <a:latin typeface="Arial" pitchFamily="34" charset="0"/>
              </a:rPr>
              <a:t>）</a:t>
            </a:r>
          </a:p>
        </p:txBody>
      </p:sp>
      <p:sp>
        <p:nvSpPr>
          <p:cNvPr id="7180" name="直接连接符 7179"/>
          <p:cNvSpPr/>
          <p:nvPr/>
        </p:nvSpPr>
        <p:spPr>
          <a:xfrm flipH="1">
            <a:off x="2818765" y="2590800"/>
            <a:ext cx="635" cy="92583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7181" name="直接连接符 7180"/>
          <p:cNvSpPr/>
          <p:nvPr/>
        </p:nvSpPr>
        <p:spPr>
          <a:xfrm flipH="1">
            <a:off x="3657600" y="2590800"/>
            <a:ext cx="0" cy="45720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7182" name="文本框 7181"/>
          <p:cNvSpPr txBox="1"/>
          <p:nvPr/>
        </p:nvSpPr>
        <p:spPr>
          <a:xfrm>
            <a:off x="381000" y="1524000"/>
            <a:ext cx="381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000FF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7183" name="文本框 7182"/>
          <p:cNvSpPr txBox="1"/>
          <p:nvPr/>
        </p:nvSpPr>
        <p:spPr>
          <a:xfrm>
            <a:off x="1066800" y="1524000"/>
            <a:ext cx="533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000FF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7184" name="文本框 7183"/>
          <p:cNvSpPr txBox="1"/>
          <p:nvPr/>
        </p:nvSpPr>
        <p:spPr>
          <a:xfrm>
            <a:off x="1905000" y="1524000"/>
            <a:ext cx="533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000FF"/>
                </a:solidFill>
                <a:latin typeface="Arial" pitchFamily="34" charset="0"/>
              </a:rPr>
              <a:t>20</a:t>
            </a:r>
          </a:p>
        </p:txBody>
      </p:sp>
      <p:sp>
        <p:nvSpPr>
          <p:cNvPr id="7185" name="文本框 7184"/>
          <p:cNvSpPr txBox="1"/>
          <p:nvPr/>
        </p:nvSpPr>
        <p:spPr>
          <a:xfrm>
            <a:off x="2667000" y="1524000"/>
            <a:ext cx="533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000FF"/>
                </a:solidFill>
                <a:latin typeface="Arial" pitchFamily="34" charset="0"/>
              </a:rPr>
              <a:t>30</a:t>
            </a:r>
          </a:p>
        </p:txBody>
      </p:sp>
      <p:sp>
        <p:nvSpPr>
          <p:cNvPr id="7186" name="文本框 7185"/>
          <p:cNvSpPr txBox="1"/>
          <p:nvPr/>
        </p:nvSpPr>
        <p:spPr>
          <a:xfrm>
            <a:off x="3429000" y="1524000"/>
            <a:ext cx="533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000FF"/>
                </a:solidFill>
                <a:latin typeface="Arial" pitchFamily="34" charset="0"/>
              </a:rPr>
              <a:t>40</a:t>
            </a:r>
          </a:p>
        </p:txBody>
      </p:sp>
      <p:sp>
        <p:nvSpPr>
          <p:cNvPr id="7187" name="未知"/>
          <p:cNvSpPr/>
          <p:nvPr/>
        </p:nvSpPr>
        <p:spPr>
          <a:xfrm>
            <a:off x="457200" y="1828800"/>
            <a:ext cx="838200" cy="304800"/>
          </a:xfrm>
          <a:custGeom>
            <a:avLst/>
            <a:gdLst/>
            <a:ahLst/>
            <a:cxnLst/>
            <a:rect l="0" t="0" r="0" b="0"/>
            <a:pathLst>
              <a:path w="480" h="192">
                <a:moveTo>
                  <a:pt x="0" y="192"/>
                </a:moveTo>
                <a:cubicBezTo>
                  <a:pt x="80" y="96"/>
                  <a:pt x="160" y="0"/>
                  <a:pt x="240" y="0"/>
                </a:cubicBezTo>
                <a:cubicBezTo>
                  <a:pt x="320" y="0"/>
                  <a:pt x="440" y="160"/>
                  <a:pt x="480" y="192"/>
                </a:cubicBezTo>
              </a:path>
            </a:pathLst>
          </a:custGeom>
          <a:noFill/>
          <a:ln w="476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8" name="未知"/>
          <p:cNvSpPr/>
          <p:nvPr/>
        </p:nvSpPr>
        <p:spPr>
          <a:xfrm>
            <a:off x="1295400" y="1828800"/>
            <a:ext cx="766445" cy="304800"/>
          </a:xfrm>
          <a:custGeom>
            <a:avLst/>
            <a:gdLst/>
            <a:ahLst/>
            <a:cxnLst/>
            <a:rect l="0" t="0" r="0" b="0"/>
            <a:pathLst>
              <a:path w="480" h="192">
                <a:moveTo>
                  <a:pt x="0" y="192"/>
                </a:moveTo>
                <a:cubicBezTo>
                  <a:pt x="80" y="96"/>
                  <a:pt x="160" y="0"/>
                  <a:pt x="240" y="0"/>
                </a:cubicBezTo>
                <a:cubicBezTo>
                  <a:pt x="320" y="0"/>
                  <a:pt x="440" y="160"/>
                  <a:pt x="480" y="192"/>
                </a:cubicBezTo>
              </a:path>
            </a:pathLst>
          </a:custGeom>
          <a:noFill/>
          <a:ln w="476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9" name="未知"/>
          <p:cNvSpPr/>
          <p:nvPr/>
        </p:nvSpPr>
        <p:spPr>
          <a:xfrm>
            <a:off x="2057400" y="1828800"/>
            <a:ext cx="751205" cy="304800"/>
          </a:xfrm>
          <a:custGeom>
            <a:avLst/>
            <a:gdLst/>
            <a:ahLst/>
            <a:cxnLst/>
            <a:rect l="0" t="0" r="0" b="0"/>
            <a:pathLst>
              <a:path w="480" h="192">
                <a:moveTo>
                  <a:pt x="0" y="192"/>
                </a:moveTo>
                <a:cubicBezTo>
                  <a:pt x="80" y="96"/>
                  <a:pt x="160" y="0"/>
                  <a:pt x="240" y="0"/>
                </a:cubicBezTo>
                <a:cubicBezTo>
                  <a:pt x="320" y="0"/>
                  <a:pt x="440" y="160"/>
                  <a:pt x="480" y="192"/>
                </a:cubicBezTo>
              </a:path>
            </a:pathLst>
          </a:custGeom>
          <a:noFill/>
          <a:ln w="476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90" name="未知"/>
          <p:cNvSpPr/>
          <p:nvPr/>
        </p:nvSpPr>
        <p:spPr>
          <a:xfrm>
            <a:off x="2819400" y="1828800"/>
            <a:ext cx="774700" cy="304800"/>
          </a:xfrm>
          <a:custGeom>
            <a:avLst/>
            <a:gdLst/>
            <a:ahLst/>
            <a:cxnLst/>
            <a:rect l="0" t="0" r="0" b="0"/>
            <a:pathLst>
              <a:path w="480" h="192">
                <a:moveTo>
                  <a:pt x="0" y="192"/>
                </a:moveTo>
                <a:cubicBezTo>
                  <a:pt x="80" y="96"/>
                  <a:pt x="160" y="0"/>
                  <a:pt x="240" y="0"/>
                </a:cubicBezTo>
                <a:cubicBezTo>
                  <a:pt x="320" y="0"/>
                  <a:pt x="440" y="160"/>
                  <a:pt x="480" y="192"/>
                </a:cubicBezTo>
              </a:path>
            </a:pathLst>
          </a:custGeom>
          <a:noFill/>
          <a:ln w="476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91" name="文本框 7190"/>
          <p:cNvSpPr txBox="1"/>
          <p:nvPr/>
        </p:nvSpPr>
        <p:spPr>
          <a:xfrm>
            <a:off x="259715" y="4512310"/>
            <a:ext cx="847217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黑体" pitchFamily="2" charset="-122"/>
                <a:ea typeface="黑体" pitchFamily="2" charset="-122"/>
              </a:rPr>
              <a:t>J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ump for</a:t>
            </a:r>
            <a:r>
              <a:rPr lang="en-US" altLang="zh-CN" sz="2800" b="1" u="sng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 </a:t>
            </a:r>
            <a:r>
              <a:rPr lang="en-US" altLang="zh-CN" sz="2800" b="1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time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s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），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jumped </a:t>
            </a:r>
            <a:r>
              <a:rPr lang="en-US" altLang="zh-CN" sz="2800" b="1" dirty="0" smtClean="0">
                <a:latin typeface="黑体" pitchFamily="2" charset="-122"/>
                <a:ea typeface="黑体" pitchFamily="2" charset="-122"/>
              </a:rPr>
              <a:t>to</a:t>
            </a:r>
            <a:r>
              <a:rPr lang="en-US" altLang="zh-CN" sz="2800" b="1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___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，</a:t>
            </a:r>
            <a:r>
              <a:rPr lang="en-US" altLang="zh-CN" sz="2800" b="1" u="sng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   </a:t>
            </a:r>
            <a:r>
              <a:rPr lang="zh-CN" altLang="en-US" sz="2800" b="1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sz="2800" b="1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tens</a:t>
            </a:r>
            <a:r>
              <a:rPr lang="zh-CN" altLang="en-US" sz="2800" b="1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）</a:t>
            </a:r>
          </a:p>
        </p:txBody>
      </p:sp>
      <p:pic>
        <p:nvPicPr>
          <p:cNvPr id="3" name="图片 2" descr="tim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52400" y="914400"/>
            <a:ext cx="1127125" cy="822325"/>
          </a:xfrm>
          <a:prstGeom prst="rect">
            <a:avLst/>
          </a:prstGeom>
        </p:spPr>
      </p:pic>
      <p:sp>
        <p:nvSpPr>
          <p:cNvPr id="4" name="未知"/>
          <p:cNvSpPr/>
          <p:nvPr/>
        </p:nvSpPr>
        <p:spPr>
          <a:xfrm>
            <a:off x="3581400" y="1828800"/>
            <a:ext cx="838200" cy="304800"/>
          </a:xfrm>
          <a:custGeom>
            <a:avLst/>
            <a:gdLst/>
            <a:ahLst/>
            <a:cxnLst/>
            <a:rect l="0" t="0" r="0" b="0"/>
            <a:pathLst>
              <a:path w="480" h="192">
                <a:moveTo>
                  <a:pt x="0" y="192"/>
                </a:moveTo>
                <a:cubicBezTo>
                  <a:pt x="80" y="96"/>
                  <a:pt x="160" y="0"/>
                  <a:pt x="240" y="0"/>
                </a:cubicBezTo>
                <a:cubicBezTo>
                  <a:pt x="320" y="0"/>
                  <a:pt x="440" y="160"/>
                  <a:pt x="480" y="192"/>
                </a:cubicBezTo>
              </a:path>
            </a:pathLst>
          </a:custGeom>
          <a:noFill/>
          <a:ln w="476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未知"/>
          <p:cNvSpPr/>
          <p:nvPr/>
        </p:nvSpPr>
        <p:spPr>
          <a:xfrm>
            <a:off x="4457700" y="1804670"/>
            <a:ext cx="795655" cy="304800"/>
          </a:xfrm>
          <a:custGeom>
            <a:avLst/>
            <a:gdLst/>
            <a:ahLst/>
            <a:cxnLst/>
            <a:rect l="0" t="0" r="0" b="0"/>
            <a:pathLst>
              <a:path w="480" h="192">
                <a:moveTo>
                  <a:pt x="0" y="192"/>
                </a:moveTo>
                <a:cubicBezTo>
                  <a:pt x="80" y="96"/>
                  <a:pt x="160" y="0"/>
                  <a:pt x="240" y="0"/>
                </a:cubicBezTo>
                <a:cubicBezTo>
                  <a:pt x="320" y="0"/>
                  <a:pt x="440" y="160"/>
                  <a:pt x="480" y="192"/>
                </a:cubicBezTo>
              </a:path>
            </a:pathLst>
          </a:custGeom>
          <a:noFill/>
          <a:ln w="476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未知"/>
          <p:cNvSpPr/>
          <p:nvPr/>
        </p:nvSpPr>
        <p:spPr>
          <a:xfrm>
            <a:off x="5264785" y="1856105"/>
            <a:ext cx="792480" cy="304800"/>
          </a:xfrm>
          <a:custGeom>
            <a:avLst/>
            <a:gdLst/>
            <a:ahLst/>
            <a:cxnLst/>
            <a:rect l="0" t="0" r="0" b="0"/>
            <a:pathLst>
              <a:path w="480" h="192">
                <a:moveTo>
                  <a:pt x="0" y="192"/>
                </a:moveTo>
                <a:cubicBezTo>
                  <a:pt x="80" y="96"/>
                  <a:pt x="160" y="0"/>
                  <a:pt x="240" y="0"/>
                </a:cubicBezTo>
                <a:cubicBezTo>
                  <a:pt x="320" y="0"/>
                  <a:pt x="440" y="160"/>
                  <a:pt x="480" y="192"/>
                </a:cubicBezTo>
              </a:path>
            </a:pathLst>
          </a:custGeom>
          <a:noFill/>
          <a:ln w="476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未知"/>
          <p:cNvSpPr/>
          <p:nvPr/>
        </p:nvSpPr>
        <p:spPr>
          <a:xfrm>
            <a:off x="6071870" y="1831975"/>
            <a:ext cx="747395" cy="304800"/>
          </a:xfrm>
          <a:custGeom>
            <a:avLst/>
            <a:gdLst/>
            <a:ahLst/>
            <a:cxnLst/>
            <a:rect l="0" t="0" r="0" b="0"/>
            <a:pathLst>
              <a:path w="480" h="192">
                <a:moveTo>
                  <a:pt x="0" y="192"/>
                </a:moveTo>
                <a:cubicBezTo>
                  <a:pt x="80" y="96"/>
                  <a:pt x="160" y="0"/>
                  <a:pt x="240" y="0"/>
                </a:cubicBezTo>
                <a:cubicBezTo>
                  <a:pt x="320" y="0"/>
                  <a:pt x="440" y="160"/>
                  <a:pt x="480" y="192"/>
                </a:cubicBezTo>
              </a:path>
            </a:pathLst>
          </a:custGeom>
          <a:noFill/>
          <a:ln w="476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未知"/>
          <p:cNvSpPr/>
          <p:nvPr/>
        </p:nvSpPr>
        <p:spPr>
          <a:xfrm>
            <a:off x="6803390" y="1883410"/>
            <a:ext cx="782955" cy="304800"/>
          </a:xfrm>
          <a:custGeom>
            <a:avLst/>
            <a:gdLst/>
            <a:ahLst/>
            <a:cxnLst/>
            <a:rect l="0" t="0" r="0" b="0"/>
            <a:pathLst>
              <a:path w="480" h="192">
                <a:moveTo>
                  <a:pt x="0" y="192"/>
                </a:moveTo>
                <a:cubicBezTo>
                  <a:pt x="80" y="96"/>
                  <a:pt x="160" y="0"/>
                  <a:pt x="240" y="0"/>
                </a:cubicBezTo>
                <a:cubicBezTo>
                  <a:pt x="320" y="0"/>
                  <a:pt x="440" y="160"/>
                  <a:pt x="480" y="192"/>
                </a:cubicBezTo>
              </a:path>
            </a:pathLst>
          </a:custGeom>
          <a:noFill/>
          <a:ln w="476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未知"/>
          <p:cNvSpPr/>
          <p:nvPr/>
        </p:nvSpPr>
        <p:spPr>
          <a:xfrm>
            <a:off x="7610475" y="1859280"/>
            <a:ext cx="838200" cy="304800"/>
          </a:xfrm>
          <a:custGeom>
            <a:avLst/>
            <a:gdLst/>
            <a:ahLst/>
            <a:cxnLst/>
            <a:rect l="0" t="0" r="0" b="0"/>
            <a:pathLst>
              <a:path w="480" h="192">
                <a:moveTo>
                  <a:pt x="0" y="192"/>
                </a:moveTo>
                <a:cubicBezTo>
                  <a:pt x="80" y="96"/>
                  <a:pt x="160" y="0"/>
                  <a:pt x="240" y="0"/>
                </a:cubicBezTo>
                <a:cubicBezTo>
                  <a:pt x="320" y="0"/>
                  <a:pt x="440" y="160"/>
                  <a:pt x="480" y="192"/>
                </a:cubicBezTo>
              </a:path>
            </a:pathLst>
          </a:custGeom>
          <a:noFill/>
          <a:ln w="47625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381000" y="188595"/>
            <a:ext cx="5773420" cy="7010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/>
              <a:t>Jump on the number line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828800" y="4571365"/>
            <a:ext cx="72453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one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096000" y="4571365"/>
            <a:ext cx="52197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239000" y="4571365"/>
            <a:ext cx="35242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33400" y="5485765"/>
            <a:ext cx="151447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1</a:t>
            </a:r>
            <a:r>
              <a:rPr lang="zh-CN" altLang="zh-CN" sz="2400" b="1">
                <a:solidFill>
                  <a:srgbClr val="FF0000"/>
                </a:solidFill>
              </a:rPr>
              <a:t>×</a:t>
            </a:r>
            <a:r>
              <a:rPr lang="en-US" altLang="zh-CN" sz="2400" b="1">
                <a:solidFill>
                  <a:srgbClr val="FF0000"/>
                </a:solidFill>
              </a:rPr>
              <a:t>10=10</a:t>
            </a:r>
          </a:p>
        </p:txBody>
      </p:sp>
      <p:sp>
        <p:nvSpPr>
          <p:cNvPr id="16" name="心形 15"/>
          <p:cNvSpPr/>
          <p:nvPr/>
        </p:nvSpPr>
        <p:spPr>
          <a:xfrm>
            <a:off x="838200" y="6400165"/>
            <a:ext cx="304800" cy="304800"/>
          </a:xfrm>
          <a:prstGeom prst="heart">
            <a:avLst/>
          </a:prstGeom>
          <a:solidFill>
            <a:srgbClr val="884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1828165" y="4572635"/>
            <a:ext cx="70739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two</a:t>
            </a:r>
          </a:p>
        </p:txBody>
      </p:sp>
      <p:sp>
        <p:nvSpPr>
          <p:cNvPr id="18" name="心形 17"/>
          <p:cNvSpPr/>
          <p:nvPr/>
        </p:nvSpPr>
        <p:spPr>
          <a:xfrm>
            <a:off x="1418590" y="6376035"/>
            <a:ext cx="304800" cy="304800"/>
          </a:xfrm>
          <a:prstGeom prst="heart">
            <a:avLst/>
          </a:prstGeom>
          <a:solidFill>
            <a:srgbClr val="884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6147435" y="4547235"/>
            <a:ext cx="52197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214870" y="4547235"/>
            <a:ext cx="35242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84835" y="5537200"/>
            <a:ext cx="151447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2</a:t>
            </a:r>
            <a:r>
              <a:rPr lang="zh-CN" altLang="zh-CN" sz="2400" b="1">
                <a:solidFill>
                  <a:srgbClr val="FF0000"/>
                </a:solidFill>
              </a:rPr>
              <a:t>×</a:t>
            </a:r>
            <a:r>
              <a:rPr lang="en-US" altLang="zh-CN" sz="2400" b="1">
                <a:solidFill>
                  <a:srgbClr val="FF0000"/>
                </a:solidFill>
              </a:rPr>
              <a:t>10=20</a:t>
            </a:r>
          </a:p>
        </p:txBody>
      </p:sp>
      <p:sp>
        <p:nvSpPr>
          <p:cNvPr id="22" name="心形 21"/>
          <p:cNvSpPr/>
          <p:nvPr/>
        </p:nvSpPr>
        <p:spPr>
          <a:xfrm>
            <a:off x="1905000" y="6400165"/>
            <a:ext cx="304800" cy="304800"/>
          </a:xfrm>
          <a:prstGeom prst="heart">
            <a:avLst/>
          </a:prstGeom>
          <a:solidFill>
            <a:srgbClr val="884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1752600" y="4571365"/>
            <a:ext cx="92837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three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6172200" y="4647565"/>
            <a:ext cx="52197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239000" y="4647565"/>
            <a:ext cx="35242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533400" y="5485765"/>
            <a:ext cx="151447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3</a:t>
            </a:r>
            <a:r>
              <a:rPr lang="zh-CN" altLang="zh-CN" sz="2400" b="1">
                <a:solidFill>
                  <a:srgbClr val="FF0000"/>
                </a:solidFill>
              </a:rPr>
              <a:t>×</a:t>
            </a:r>
            <a:r>
              <a:rPr lang="en-US" altLang="zh-CN" sz="2400" b="1">
                <a:solidFill>
                  <a:srgbClr val="FF0000"/>
                </a:solidFill>
              </a:rPr>
              <a:t>10=30</a:t>
            </a:r>
          </a:p>
        </p:txBody>
      </p:sp>
      <p:sp>
        <p:nvSpPr>
          <p:cNvPr id="27" name="心形 26"/>
          <p:cNvSpPr/>
          <p:nvPr/>
        </p:nvSpPr>
        <p:spPr>
          <a:xfrm>
            <a:off x="304800" y="6400165"/>
            <a:ext cx="304800" cy="304800"/>
          </a:xfrm>
          <a:prstGeom prst="heart">
            <a:avLst/>
          </a:prstGeom>
          <a:solidFill>
            <a:srgbClr val="884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1752600" y="4571365"/>
            <a:ext cx="80962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zero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6248400" y="4571365"/>
            <a:ext cx="35242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239000" y="4647565"/>
            <a:ext cx="35242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609600" y="5561965"/>
            <a:ext cx="134493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0</a:t>
            </a:r>
            <a:r>
              <a:rPr lang="zh-CN" altLang="zh-CN" sz="2400" b="1">
                <a:solidFill>
                  <a:srgbClr val="FF0000"/>
                </a:solidFill>
              </a:rPr>
              <a:t>×</a:t>
            </a:r>
            <a:r>
              <a:rPr lang="en-US" altLang="zh-CN" sz="2400" b="1">
                <a:solidFill>
                  <a:srgbClr val="FF0000"/>
                </a:solidFill>
              </a:rPr>
              <a:t>10=0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1752600" y="4571365"/>
            <a:ext cx="77533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four</a:t>
            </a:r>
          </a:p>
        </p:txBody>
      </p:sp>
      <p:sp>
        <p:nvSpPr>
          <p:cNvPr id="33" name="心形 32"/>
          <p:cNvSpPr/>
          <p:nvPr/>
        </p:nvSpPr>
        <p:spPr>
          <a:xfrm>
            <a:off x="2409825" y="6376035"/>
            <a:ext cx="304800" cy="304800"/>
          </a:xfrm>
          <a:prstGeom prst="heart">
            <a:avLst/>
          </a:prstGeom>
          <a:solidFill>
            <a:srgbClr val="884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6096000" y="4647565"/>
            <a:ext cx="52197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7239000" y="4647565"/>
            <a:ext cx="35242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09600" y="5485765"/>
            <a:ext cx="151447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4</a:t>
            </a:r>
            <a:r>
              <a:rPr lang="zh-CN" altLang="zh-CN" sz="2400" b="1">
                <a:solidFill>
                  <a:srgbClr val="FF0000"/>
                </a:solidFill>
              </a:rPr>
              <a:t>×</a:t>
            </a:r>
            <a:r>
              <a:rPr lang="en-US" altLang="zh-CN" sz="2400" b="1">
                <a:solidFill>
                  <a:srgbClr val="FF0000"/>
                </a:solidFill>
              </a:rPr>
              <a:t>10=40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4236085" y="1499870"/>
            <a:ext cx="541655" cy="396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000FF"/>
                </a:solidFill>
                <a:latin typeface="Arial" pitchFamily="34" charset="0"/>
              </a:rPr>
              <a:t>50</a:t>
            </a:r>
          </a:p>
        </p:txBody>
      </p:sp>
      <p:sp>
        <p:nvSpPr>
          <p:cNvPr id="38" name="矩形 37"/>
          <p:cNvSpPr/>
          <p:nvPr/>
        </p:nvSpPr>
        <p:spPr>
          <a:xfrm>
            <a:off x="3957320" y="3594735"/>
            <a:ext cx="1109980" cy="3657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>
                <a:solidFill>
                  <a:srgbClr val="0033CC"/>
                </a:solidFill>
                <a:latin typeface="Arial" pitchFamily="34" charset="0"/>
              </a:rPr>
              <a:t>5</a:t>
            </a:r>
            <a:r>
              <a:rPr lang="zh-CN" altLang="en-US" b="1">
                <a:solidFill>
                  <a:srgbClr val="0033CC"/>
                </a:solidFill>
                <a:latin typeface="Arial" pitchFamily="34" charset="0"/>
              </a:rPr>
              <a:t>（</a:t>
            </a:r>
            <a:r>
              <a:rPr lang="en-US" altLang="zh-CN" b="1">
                <a:solidFill>
                  <a:srgbClr val="0033CC"/>
                </a:solidFill>
                <a:latin typeface="Arial" pitchFamily="34" charset="0"/>
              </a:rPr>
              <a:t>tens</a:t>
            </a:r>
            <a:r>
              <a:rPr lang="zh-CN" altLang="en-US" b="1">
                <a:solidFill>
                  <a:srgbClr val="0033CC"/>
                </a:solidFill>
                <a:latin typeface="Arial" pitchFamily="34" charset="0"/>
              </a:rPr>
              <a:t>）</a:t>
            </a:r>
          </a:p>
        </p:txBody>
      </p:sp>
      <p:sp>
        <p:nvSpPr>
          <p:cNvPr id="39" name="直接连接符 38"/>
          <p:cNvSpPr/>
          <p:nvPr/>
        </p:nvSpPr>
        <p:spPr>
          <a:xfrm flipH="1">
            <a:off x="4457065" y="2717800"/>
            <a:ext cx="635" cy="92583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0" name="心形 39"/>
          <p:cNvSpPr/>
          <p:nvPr/>
        </p:nvSpPr>
        <p:spPr>
          <a:xfrm>
            <a:off x="2819400" y="6400165"/>
            <a:ext cx="304800" cy="304800"/>
          </a:xfrm>
          <a:prstGeom prst="heart">
            <a:avLst/>
          </a:prstGeom>
          <a:solidFill>
            <a:srgbClr val="884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1804035" y="4547235"/>
            <a:ext cx="70802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five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6147435" y="4547870"/>
            <a:ext cx="52197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7214870" y="4623435"/>
            <a:ext cx="35242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661035" y="5537200"/>
            <a:ext cx="151447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5</a:t>
            </a:r>
            <a:r>
              <a:rPr lang="zh-CN" altLang="zh-CN" sz="2400" b="1">
                <a:solidFill>
                  <a:srgbClr val="FF0000"/>
                </a:solidFill>
              </a:rPr>
              <a:t>×</a:t>
            </a:r>
            <a:r>
              <a:rPr lang="en-US" altLang="zh-CN" sz="2400" b="1">
                <a:solidFill>
                  <a:srgbClr val="FF0000"/>
                </a:solidFill>
              </a:rPr>
              <a:t>10=50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5043170" y="1475740"/>
            <a:ext cx="541655" cy="396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000FF"/>
                </a:solidFill>
                <a:latin typeface="Arial" pitchFamily="34" charset="0"/>
              </a:rPr>
              <a:t>60</a:t>
            </a:r>
          </a:p>
        </p:txBody>
      </p:sp>
      <p:sp>
        <p:nvSpPr>
          <p:cNvPr id="46" name="矩形 45"/>
          <p:cNvSpPr/>
          <p:nvPr/>
        </p:nvSpPr>
        <p:spPr>
          <a:xfrm>
            <a:off x="4839335" y="3175000"/>
            <a:ext cx="1239520" cy="3657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>
                <a:solidFill>
                  <a:srgbClr val="0033CC"/>
                </a:solidFill>
                <a:latin typeface="Arial" pitchFamily="34" charset="0"/>
              </a:rPr>
              <a:t>6</a:t>
            </a:r>
            <a:r>
              <a:rPr lang="zh-CN" altLang="en-US" b="1">
                <a:solidFill>
                  <a:srgbClr val="0033CC"/>
                </a:solidFill>
                <a:latin typeface="Arial" pitchFamily="34" charset="0"/>
              </a:rPr>
              <a:t>（</a:t>
            </a:r>
            <a:r>
              <a:rPr lang="en-US" altLang="zh-CN" b="1">
                <a:solidFill>
                  <a:srgbClr val="0033CC"/>
                </a:solidFill>
                <a:latin typeface="Arial" pitchFamily="34" charset="0"/>
              </a:rPr>
              <a:t>tens</a:t>
            </a:r>
            <a:r>
              <a:rPr lang="zh-CN" altLang="en-US" b="1">
                <a:solidFill>
                  <a:srgbClr val="0033CC"/>
                </a:solidFill>
                <a:latin typeface="Arial" pitchFamily="34" charset="0"/>
              </a:rPr>
              <a:t>）</a:t>
            </a:r>
          </a:p>
        </p:txBody>
      </p:sp>
      <p:sp>
        <p:nvSpPr>
          <p:cNvPr id="47" name="直接连接符 46"/>
          <p:cNvSpPr/>
          <p:nvPr/>
        </p:nvSpPr>
        <p:spPr>
          <a:xfrm flipH="1">
            <a:off x="5220335" y="2717800"/>
            <a:ext cx="0" cy="45720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8" name="心形 47"/>
          <p:cNvSpPr/>
          <p:nvPr/>
        </p:nvSpPr>
        <p:spPr>
          <a:xfrm>
            <a:off x="3268345" y="6403340"/>
            <a:ext cx="304800" cy="304800"/>
          </a:xfrm>
          <a:prstGeom prst="heart">
            <a:avLst/>
          </a:prstGeom>
          <a:solidFill>
            <a:srgbClr val="884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文本框 48"/>
          <p:cNvSpPr txBox="1"/>
          <p:nvPr/>
        </p:nvSpPr>
        <p:spPr>
          <a:xfrm>
            <a:off x="1828800" y="4571365"/>
            <a:ext cx="60642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six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6172200" y="4571365"/>
            <a:ext cx="52197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7239000" y="4647565"/>
            <a:ext cx="35242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609600" y="5485765"/>
            <a:ext cx="151447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6</a:t>
            </a:r>
            <a:r>
              <a:rPr lang="zh-CN" altLang="zh-CN" sz="2400" b="1">
                <a:solidFill>
                  <a:srgbClr val="FF0000"/>
                </a:solidFill>
              </a:rPr>
              <a:t>×</a:t>
            </a:r>
            <a:r>
              <a:rPr lang="en-US" altLang="zh-CN" sz="2400" b="1">
                <a:solidFill>
                  <a:srgbClr val="FF0000"/>
                </a:solidFill>
              </a:rPr>
              <a:t>10=60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5789295" y="1524000"/>
            <a:ext cx="541655" cy="396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000FF"/>
                </a:solidFill>
                <a:latin typeface="Arial" pitchFamily="34" charset="0"/>
              </a:rPr>
              <a:t>70</a:t>
            </a:r>
          </a:p>
        </p:txBody>
      </p:sp>
      <p:sp>
        <p:nvSpPr>
          <p:cNvPr id="54" name="矩形 53"/>
          <p:cNvSpPr/>
          <p:nvPr/>
        </p:nvSpPr>
        <p:spPr>
          <a:xfrm>
            <a:off x="5520055" y="3570605"/>
            <a:ext cx="1109980" cy="3657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>
                <a:solidFill>
                  <a:srgbClr val="0033CC"/>
                </a:solidFill>
                <a:latin typeface="Arial" pitchFamily="34" charset="0"/>
              </a:rPr>
              <a:t>7</a:t>
            </a:r>
            <a:r>
              <a:rPr lang="zh-CN" altLang="en-US" b="1">
                <a:solidFill>
                  <a:srgbClr val="0033CC"/>
                </a:solidFill>
                <a:latin typeface="Arial" pitchFamily="34" charset="0"/>
              </a:rPr>
              <a:t>（</a:t>
            </a:r>
            <a:r>
              <a:rPr lang="en-US" altLang="zh-CN" b="1">
                <a:solidFill>
                  <a:srgbClr val="0033CC"/>
                </a:solidFill>
                <a:latin typeface="Arial" pitchFamily="34" charset="0"/>
              </a:rPr>
              <a:t>tens</a:t>
            </a:r>
            <a:r>
              <a:rPr lang="zh-CN" altLang="en-US" b="1">
                <a:solidFill>
                  <a:srgbClr val="0033CC"/>
                </a:solidFill>
                <a:latin typeface="Arial" pitchFamily="34" charset="0"/>
              </a:rPr>
              <a:t>）</a:t>
            </a:r>
          </a:p>
        </p:txBody>
      </p:sp>
      <p:sp>
        <p:nvSpPr>
          <p:cNvPr id="55" name="直接连接符 54"/>
          <p:cNvSpPr/>
          <p:nvPr/>
        </p:nvSpPr>
        <p:spPr>
          <a:xfrm flipH="1">
            <a:off x="6019800" y="2693670"/>
            <a:ext cx="635" cy="92583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56" name="心形 55"/>
          <p:cNvSpPr/>
          <p:nvPr/>
        </p:nvSpPr>
        <p:spPr>
          <a:xfrm>
            <a:off x="3773170" y="6379210"/>
            <a:ext cx="304800" cy="304800"/>
          </a:xfrm>
          <a:prstGeom prst="heart">
            <a:avLst/>
          </a:prstGeom>
          <a:solidFill>
            <a:srgbClr val="884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文本框 56"/>
          <p:cNvSpPr txBox="1"/>
          <p:nvPr/>
        </p:nvSpPr>
        <p:spPr>
          <a:xfrm>
            <a:off x="1676400" y="4571365"/>
            <a:ext cx="104711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seven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6172200" y="4571365"/>
            <a:ext cx="52197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7239000" y="4647565"/>
            <a:ext cx="35242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609600" y="5485765"/>
            <a:ext cx="151447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7</a:t>
            </a:r>
            <a:r>
              <a:rPr lang="zh-CN" altLang="zh-CN" sz="2400" b="1">
                <a:solidFill>
                  <a:srgbClr val="FF0000"/>
                </a:solidFill>
              </a:rPr>
              <a:t>×</a:t>
            </a:r>
            <a:r>
              <a:rPr lang="en-US" altLang="zh-CN" sz="2400" b="1">
                <a:solidFill>
                  <a:srgbClr val="FF0000"/>
                </a:solidFill>
              </a:rPr>
              <a:t>10=70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6596380" y="1499870"/>
            <a:ext cx="541655" cy="396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000FF"/>
                </a:solidFill>
                <a:latin typeface="Arial" pitchFamily="34" charset="0"/>
              </a:rPr>
              <a:t>80</a:t>
            </a:r>
          </a:p>
        </p:txBody>
      </p:sp>
      <p:sp>
        <p:nvSpPr>
          <p:cNvPr id="62" name="矩形 61"/>
          <p:cNvSpPr/>
          <p:nvPr/>
        </p:nvSpPr>
        <p:spPr>
          <a:xfrm>
            <a:off x="6477635" y="3226435"/>
            <a:ext cx="1239520" cy="3657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>
                <a:solidFill>
                  <a:srgbClr val="0033CC"/>
                </a:solidFill>
                <a:latin typeface="Arial" pitchFamily="34" charset="0"/>
              </a:rPr>
              <a:t>8</a:t>
            </a:r>
            <a:r>
              <a:rPr lang="zh-CN" altLang="en-US" b="1">
                <a:solidFill>
                  <a:srgbClr val="0033CC"/>
                </a:solidFill>
                <a:latin typeface="Arial" pitchFamily="34" charset="0"/>
              </a:rPr>
              <a:t>（</a:t>
            </a:r>
            <a:r>
              <a:rPr lang="en-US" altLang="zh-CN" b="1">
                <a:solidFill>
                  <a:srgbClr val="0033CC"/>
                </a:solidFill>
                <a:latin typeface="Arial" pitchFamily="34" charset="0"/>
              </a:rPr>
              <a:t>tens</a:t>
            </a:r>
            <a:r>
              <a:rPr lang="zh-CN" altLang="en-US" b="1">
                <a:solidFill>
                  <a:srgbClr val="0033CC"/>
                </a:solidFill>
                <a:latin typeface="Arial" pitchFamily="34" charset="0"/>
              </a:rPr>
              <a:t>）</a:t>
            </a:r>
          </a:p>
        </p:txBody>
      </p:sp>
      <p:sp>
        <p:nvSpPr>
          <p:cNvPr id="63" name="直接连接符 62"/>
          <p:cNvSpPr/>
          <p:nvPr/>
        </p:nvSpPr>
        <p:spPr>
          <a:xfrm flipH="1">
            <a:off x="6858635" y="2769235"/>
            <a:ext cx="0" cy="45720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4" name="心形 63"/>
          <p:cNvSpPr/>
          <p:nvPr/>
        </p:nvSpPr>
        <p:spPr>
          <a:xfrm>
            <a:off x="4202430" y="6430645"/>
            <a:ext cx="304800" cy="304800"/>
          </a:xfrm>
          <a:prstGeom prst="heart">
            <a:avLst/>
          </a:prstGeom>
          <a:solidFill>
            <a:srgbClr val="884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文本框 64"/>
          <p:cNvSpPr txBox="1"/>
          <p:nvPr/>
        </p:nvSpPr>
        <p:spPr>
          <a:xfrm>
            <a:off x="1752600" y="4571365"/>
            <a:ext cx="91059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eight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6172200" y="4571365"/>
            <a:ext cx="52197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80</a:t>
            </a:r>
          </a:p>
        </p:txBody>
      </p:sp>
      <p:sp>
        <p:nvSpPr>
          <p:cNvPr id="67" name="文本框 66"/>
          <p:cNvSpPr txBox="1"/>
          <p:nvPr/>
        </p:nvSpPr>
        <p:spPr>
          <a:xfrm>
            <a:off x="7239000" y="4647565"/>
            <a:ext cx="35242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685800" y="5561965"/>
            <a:ext cx="151447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8</a:t>
            </a:r>
            <a:r>
              <a:rPr lang="zh-CN" altLang="zh-CN" sz="2400" b="1">
                <a:solidFill>
                  <a:srgbClr val="FF0000"/>
                </a:solidFill>
              </a:rPr>
              <a:t>×</a:t>
            </a:r>
            <a:r>
              <a:rPr lang="en-US" altLang="zh-CN" sz="2400" b="1">
                <a:solidFill>
                  <a:srgbClr val="FF0000"/>
                </a:solidFill>
              </a:rPr>
              <a:t>10=80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7403465" y="1475740"/>
            <a:ext cx="541655" cy="396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000FF"/>
                </a:solidFill>
                <a:latin typeface="Arial" pitchFamily="34" charset="0"/>
              </a:rPr>
              <a:t>90</a:t>
            </a:r>
          </a:p>
        </p:txBody>
      </p:sp>
      <p:sp>
        <p:nvSpPr>
          <p:cNvPr id="70" name="矩形 69"/>
          <p:cNvSpPr/>
          <p:nvPr/>
        </p:nvSpPr>
        <p:spPr>
          <a:xfrm>
            <a:off x="7082790" y="3622040"/>
            <a:ext cx="1109980" cy="3657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b="1">
                <a:solidFill>
                  <a:srgbClr val="0033CC"/>
                </a:solidFill>
                <a:latin typeface="Arial" pitchFamily="34" charset="0"/>
              </a:rPr>
              <a:t>9</a:t>
            </a:r>
            <a:r>
              <a:rPr lang="zh-CN" altLang="en-US" b="1">
                <a:solidFill>
                  <a:srgbClr val="0033CC"/>
                </a:solidFill>
                <a:latin typeface="Arial" pitchFamily="34" charset="0"/>
              </a:rPr>
              <a:t>（</a:t>
            </a:r>
            <a:r>
              <a:rPr lang="en-US" altLang="zh-CN" b="1">
                <a:solidFill>
                  <a:srgbClr val="0033CC"/>
                </a:solidFill>
                <a:latin typeface="Arial" pitchFamily="34" charset="0"/>
              </a:rPr>
              <a:t>tens</a:t>
            </a:r>
            <a:r>
              <a:rPr lang="zh-CN" altLang="en-US" b="1">
                <a:solidFill>
                  <a:srgbClr val="0033CC"/>
                </a:solidFill>
                <a:latin typeface="Arial" pitchFamily="34" charset="0"/>
              </a:rPr>
              <a:t>）</a:t>
            </a:r>
          </a:p>
        </p:txBody>
      </p:sp>
      <p:sp>
        <p:nvSpPr>
          <p:cNvPr id="71" name="直接连接符 70"/>
          <p:cNvSpPr/>
          <p:nvPr/>
        </p:nvSpPr>
        <p:spPr>
          <a:xfrm flipH="1">
            <a:off x="7582535" y="2745105"/>
            <a:ext cx="635" cy="92583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72" name="心形 71"/>
          <p:cNvSpPr/>
          <p:nvPr/>
        </p:nvSpPr>
        <p:spPr>
          <a:xfrm>
            <a:off x="4782820" y="6406515"/>
            <a:ext cx="304800" cy="304800"/>
          </a:xfrm>
          <a:prstGeom prst="heart">
            <a:avLst/>
          </a:prstGeom>
          <a:solidFill>
            <a:srgbClr val="884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文本框 72"/>
          <p:cNvSpPr txBox="1"/>
          <p:nvPr/>
        </p:nvSpPr>
        <p:spPr>
          <a:xfrm>
            <a:off x="1752600" y="4572000"/>
            <a:ext cx="80899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nine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6096000" y="4568190"/>
            <a:ext cx="52197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90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7214870" y="4623435"/>
            <a:ext cx="35242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586105" y="5537835"/>
            <a:ext cx="151447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9</a:t>
            </a:r>
            <a:r>
              <a:rPr lang="zh-CN" altLang="zh-CN" sz="2400" b="1">
                <a:solidFill>
                  <a:srgbClr val="FF0000"/>
                </a:solidFill>
              </a:rPr>
              <a:t>×</a:t>
            </a:r>
            <a:r>
              <a:rPr lang="en-US" altLang="zh-CN" sz="2400" b="1">
                <a:solidFill>
                  <a:srgbClr val="FF0000"/>
                </a:solidFill>
              </a:rPr>
              <a:t>10=90</a:t>
            </a:r>
          </a:p>
        </p:txBody>
      </p:sp>
      <p:sp>
        <p:nvSpPr>
          <p:cNvPr id="77" name="文本框 76"/>
          <p:cNvSpPr txBox="1"/>
          <p:nvPr/>
        </p:nvSpPr>
        <p:spPr>
          <a:xfrm>
            <a:off x="8059420" y="1527175"/>
            <a:ext cx="693420" cy="396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000FF"/>
                </a:solidFill>
                <a:latin typeface="Arial" pitchFamily="34" charset="0"/>
              </a:rPr>
              <a:t>100</a:t>
            </a:r>
          </a:p>
        </p:txBody>
      </p:sp>
      <p:sp>
        <p:nvSpPr>
          <p:cNvPr id="78" name="矩形 77"/>
          <p:cNvSpPr/>
          <p:nvPr/>
        </p:nvSpPr>
        <p:spPr>
          <a:xfrm>
            <a:off x="8040370" y="3126740"/>
            <a:ext cx="1366520" cy="3657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>
                <a:solidFill>
                  <a:srgbClr val="0033CC"/>
                </a:solidFill>
                <a:latin typeface="Arial" pitchFamily="34" charset="0"/>
              </a:rPr>
              <a:t>10</a:t>
            </a:r>
            <a:r>
              <a:rPr lang="zh-CN" altLang="en-US" b="1">
                <a:solidFill>
                  <a:srgbClr val="0033CC"/>
                </a:solidFill>
                <a:latin typeface="Arial" pitchFamily="34" charset="0"/>
              </a:rPr>
              <a:t>（</a:t>
            </a:r>
            <a:r>
              <a:rPr lang="en-US" altLang="zh-CN" b="1">
                <a:solidFill>
                  <a:srgbClr val="0033CC"/>
                </a:solidFill>
                <a:latin typeface="Arial" pitchFamily="34" charset="0"/>
              </a:rPr>
              <a:t>tens</a:t>
            </a:r>
            <a:r>
              <a:rPr lang="zh-CN" altLang="en-US" b="1">
                <a:solidFill>
                  <a:srgbClr val="0033CC"/>
                </a:solidFill>
                <a:latin typeface="Arial" pitchFamily="34" charset="0"/>
              </a:rPr>
              <a:t>）</a:t>
            </a:r>
          </a:p>
        </p:txBody>
      </p:sp>
      <p:sp>
        <p:nvSpPr>
          <p:cNvPr id="79" name="直接连接符 78"/>
          <p:cNvSpPr/>
          <p:nvPr/>
        </p:nvSpPr>
        <p:spPr>
          <a:xfrm flipH="1">
            <a:off x="8421370" y="2669540"/>
            <a:ext cx="0" cy="45720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0" name="心形 79"/>
          <p:cNvSpPr/>
          <p:nvPr/>
        </p:nvSpPr>
        <p:spPr>
          <a:xfrm>
            <a:off x="5181600" y="6400165"/>
            <a:ext cx="304800" cy="304800"/>
          </a:xfrm>
          <a:prstGeom prst="heart">
            <a:avLst/>
          </a:prstGeom>
          <a:solidFill>
            <a:srgbClr val="884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文本框 80"/>
          <p:cNvSpPr txBox="1"/>
          <p:nvPr/>
        </p:nvSpPr>
        <p:spPr>
          <a:xfrm>
            <a:off x="1752600" y="4571365"/>
            <a:ext cx="6400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ten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6096000" y="4647565"/>
            <a:ext cx="69151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83" name="文本框 82"/>
          <p:cNvSpPr txBox="1"/>
          <p:nvPr/>
        </p:nvSpPr>
        <p:spPr>
          <a:xfrm>
            <a:off x="7162800" y="4647565"/>
            <a:ext cx="52197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84" name="文本框 83"/>
          <p:cNvSpPr txBox="1"/>
          <p:nvPr/>
        </p:nvSpPr>
        <p:spPr>
          <a:xfrm>
            <a:off x="609600" y="5485765"/>
            <a:ext cx="1853565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10</a:t>
            </a:r>
            <a:r>
              <a:rPr lang="zh-CN" altLang="zh-CN" sz="2400" b="1">
                <a:solidFill>
                  <a:srgbClr val="FF0000"/>
                </a:solidFill>
              </a:rPr>
              <a:t>×</a:t>
            </a:r>
            <a:r>
              <a:rPr lang="en-US" altLang="zh-CN" sz="2400" b="1">
                <a:solidFill>
                  <a:srgbClr val="FF0000"/>
                </a:solidFill>
              </a:rPr>
              <a:t>10=100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10 0.011667 L 0.013193 0.001574 L 0.020763 -0.006574 L 0.028402 -0.012685 L 0.035971 -0.012685 L 0.043610 -0.012685 L 0.051179 -0.012685 L 0.058818 -0.008611 L 0.066388 -0.002500 L 0.074027 0.001574 L 0.080068 0.011667 L 0.087707 0.021852 " pathEditMode="relative" rAng="0" ptsTypes="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" y="-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291 0.017130 L 0.090291 0.006945 L 0.093115 -0.003148 L 0.095939 -0.013333 L 0.102934 -0.019444 L 0.109995 -0.027500 L 0.117054 -0.033611 L 0.124049 -0.035648 L 0.131110 -0.035648 L 0.138105 -0.033611 L 0.145166 -0.029537 L 0.152161 -0.027500 L 0.157808 -0.017407 L 0.164805 -0.007222 " pathEditMode="relative" rAng="0" ptsTypes="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0" y="-26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139 -0.004630 L 0.166667 -0.014722 L 0.172778 -0.024907 L 0.180347 -0.030926 L 0.187986 -0.037037 L 0.195556 -0.039074 L 0.203194 -0.041111 L 0.210764 -0.041111 L 0.218403 -0.041111 L 0.225972 -0.039074 L 0.233611 -0.032963 L 0.238194 -0.022870 L 0.245764 -0.016759 L 0.250347 -0.006667 L 0.253403 0.003519 " pathEditMode="relative" ptsTypes="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931 0.003519 L 0.262500 -0.006667 L 0.270139 -0.014722 L 0.277708 -0.020833 L 0.285347 -0.026944 L 0.292917 -0.030926 L 0.300556 -0.032963 L 0.308125 -0.032963 L 0.315764 -0.035000 L 0.323333 -0.035000 L 0.330972 -0.032963 L 0.337014 -0.022870 L 0.343125 -0.012685 L 0.346181 -0.002593 L 0.347708 0.007593 " pathEditMode="relative" ptsTypes="">
                                      <p:cBhvr>
                                        <p:cTn id="10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236 0.005556 L 0.352292 -0.004630 L 0.356806 -0.014722 L 0.359861 -0.024907 L 0.367500 -0.032963 L 0.375069 -0.039074 L 0.382708 -0.041111 L 0.390278 -0.041111 L 0.397917 -0.041111 L 0.405486 -0.041111 L 0.413125 -0.039074 L 0.420694 -0.030926 L 0.426806 -0.020833 L 0.431389 -0.010648 L 0.435903 -0.000556 " pathEditMode="relative" ptsTypes="">
                                      <p:cBhvr>
                                        <p:cTn id="1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4444 0.001481 L 0.435903 -0.008611 L 0.443542 -0.018796 L 0.451111 -0.024907 L 0.458750 -0.030926 L 0.466389 -0.035000 L 0.473958 -0.037037 L 0.481597 -0.037037 L 0.489167 -0.037037 L 0.496806 -0.035000 L 0.504375 -0.028981 L 0.512014 -0.020833 L 0.519583 -0.012685 L 0.524167 -0.002593 " pathEditMode="relative" ptsTypes="">
                                      <p:cBhvr>
                                        <p:cTn id="1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1111 -0.002593 L 0.528750 -0.010648 L 0.536319 -0.016759 L 0.542431 -0.026944 L 0.550000 -0.032963 L 0.557639 -0.035000 L 0.565278 -0.037037 L 0.572847 -0.037037 L 0.580486 -0.037037 L 0.588056 -0.037037 L 0.595694 -0.032963 L 0.603264 -0.024907 L 0.606319 -0.014722 L 0.609375 -0.004630 " pathEditMode="relative" ptsTypes="">
                                      <p:cBhvr>
                                        <p:cTn id="1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7985 -0.000370 L 0.609513 -0.010462 L 0.612569 -0.020647 L 0.620138 -0.030740 L 0.627777 -0.038888 L 0.635346 -0.042962 L 0.642985 -0.044999 L 0.650555 -0.044999 L 0.658194 -0.044999 L 0.665763 -0.042962 L 0.673402 -0.042962 L 0.680971 -0.036851 L 0.688611 -0.030740 L 0.693194 -0.020647 L 0.696180 -0.010462 L 0.699235 -0.000370 " pathEditMode="relative" rAng="0" ptsTypes="">
                                      <p:cBhvr>
                                        <p:cTn id="20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0" y="-2200"/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96044 -0.010990 L 0.702231 -0.017638 L 0.708418 -0.024347 L 0.716080 -0.029714 L 0.723814 -0.032337 L 0.731478 -0.035021 L 0.739211 -0.035021 L 0.746874 -0.033679 L 0.754607 -0.031056 L 0.762270 -0.028372 L 0.770003 -0.024347 L 0.777737 -0.017638 L 0.783854 -0.010990 L 0.786947 -0.004280 " pathEditMode="relative" rAng="0" ptsTypes="">
                                      <p:cBhvr>
                                        <p:cTn id="2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0" y="-800"/>
                                    </p:animMotion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00"/>
                            </p:stCondLst>
                            <p:childTnLst>
                              <p:par>
                                <p:cTn id="2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4306 -0.002593 L 0.790417 -0.012685 L 0.796458 -0.022870 L 0.804097 -0.030926 L 0.811667 -0.037037 L 0.819306 -0.041111 L 0.826875 -0.041111 L 0.834514 -0.041111 L 0.842153 -0.041111 L 0.849722 -0.039074 L 0.857361 -0.030926 L 0.864931 -0.024907 L 0.869514 -0.014722 " pathEditMode="relative" ptsTypes="">
                                      <p:cBhvr>
                                        <p:cTn id="2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500"/>
                            </p:stCondLst>
                            <p:childTnLst>
                              <p:par>
                                <p:cTn id="2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5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9" fill="hold">
                      <p:stCondLst>
                        <p:cond delay="0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8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0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2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7" fill="hold">
                      <p:stCondLst>
                        <p:cond delay="0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1" fill="hold">
                      <p:stCondLst>
                        <p:cond delay="indefinite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hold">
                      <p:stCondLst>
                        <p:cond delay="indefinite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2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3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6" fill="hold">
                      <p:stCondLst>
                        <p:cond delay="indefinite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3" fill="hold">
                      <p:stCondLst>
                        <p:cond delay="indefinite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0" fill="hold">
                      <p:stCondLst>
                        <p:cond delay="indefinite"/>
                      </p:stCondLst>
                      <p:childTnLst>
                        <p:par>
                          <p:cTn id="591" fill="hold">
                            <p:stCondLst>
                              <p:cond delay="0"/>
                            </p:stCondLst>
                            <p:childTnLst>
                              <p:par>
                                <p:cTn id="59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4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5" dur="1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1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7" fill="hold">
                            <p:stCondLst>
                              <p:cond delay="0"/>
                            </p:stCondLst>
                            <p:childTnLst>
                              <p:par>
                                <p:cTn id="60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1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1" fill="hold">
                      <p:stCondLst>
                        <p:cond delay="0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8" fill="hold">
                      <p:stCondLst>
                        <p:cond delay="indefinite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5" fill="hold">
                      <p:stCondLst>
                        <p:cond delay="indefinite"/>
                      </p:stCondLst>
                      <p:childTnLst>
                        <p:par>
                          <p:cTn id="626" fill="hold">
                            <p:stCondLst>
                              <p:cond delay="0"/>
                            </p:stCondLst>
                            <p:childTnLst>
                              <p:par>
                                <p:cTn id="6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2" fill="hold">
                      <p:stCondLst>
                        <p:cond delay="indefinite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6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7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9" fill="hold">
                      <p:stCondLst>
                        <p:cond delay="indefinite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5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3" fill="hold">
                      <p:stCondLst>
                        <p:cond delay="0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0" fill="hold">
                      <p:stCondLst>
                        <p:cond delay="indefinite"/>
                      </p:stCondLst>
                      <p:childTnLst>
                        <p:par>
                          <p:cTn id="661" fill="hold">
                            <p:stCondLst>
                              <p:cond delay="0"/>
                            </p:stCondLst>
                            <p:childTnLst>
                              <p:par>
                                <p:cTn id="6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7" fill="hold">
                      <p:stCondLst>
                        <p:cond delay="indefinite"/>
                      </p:stCondLst>
                      <p:childTnLst>
                        <p:par>
                          <p:cTn id="668" fill="hold">
                            <p:stCondLst>
                              <p:cond delay="0"/>
                            </p:stCondLst>
                            <p:childTnLst>
                              <p:par>
                                <p:cTn id="6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4" fill="hold">
                      <p:stCondLst>
                        <p:cond delay="indefinite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8" dur="1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9" dur="10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0" dur="10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1" fill="hold">
                      <p:stCondLst>
                        <p:cond delay="indefinite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5" fill="hold">
                            <p:stCondLst>
                              <p:cond delay="0"/>
                            </p:stCondLst>
                            <p:childTnLst>
                              <p:par>
                                <p:cTn id="68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1" fill="hold">
                            <p:stCondLst>
                              <p:cond delay="0"/>
                            </p:stCondLst>
                            <p:childTnLst>
                              <p:par>
                                <p:cTn id="69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694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5" fill="hold">
                      <p:stCondLst>
                        <p:cond delay="0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2" fill="hold">
                      <p:stCondLst>
                        <p:cond delay="indefinite"/>
                      </p:stCondLst>
                      <p:childTnLst>
                        <p:par>
                          <p:cTn id="703" fill="hold">
                            <p:stCondLst>
                              <p:cond delay="0"/>
                            </p:stCondLst>
                            <p:childTnLst>
                              <p:par>
                                <p:cTn id="70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fill="hold">
                      <p:stCondLst>
                        <p:cond delay="indefinite"/>
                      </p:stCondLst>
                      <p:childTnLst>
                        <p:par>
                          <p:cTn id="710" fill="hold">
                            <p:stCondLst>
                              <p:cond delay="0"/>
                            </p:stCondLst>
                            <p:childTnLst>
                              <p:par>
                                <p:cTn id="7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6" fill="hold">
                      <p:stCondLst>
                        <p:cond delay="indefinite"/>
                      </p:stCondLst>
                      <p:childTnLst>
                        <p:par>
                          <p:cTn id="717" fill="hold">
                            <p:stCondLst>
                              <p:cond delay="0"/>
                            </p:stCondLst>
                            <p:childTnLst>
                              <p:par>
                                <p:cTn id="7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0" dur="10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1" dur="10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2" dur="10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3" fill="hold">
                      <p:stCondLst>
                        <p:cond delay="indefinite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7" fill="hold">
                            <p:stCondLst>
                              <p:cond delay="0"/>
                            </p:stCondLst>
                            <p:childTnLst>
                              <p:par>
                                <p:cTn id="7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3" fill="hold">
                            <p:stCondLst>
                              <p:cond delay="0"/>
                            </p:stCondLst>
                            <p:childTnLst>
                              <p:par>
                                <p:cTn id="73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7171" grpId="0"/>
      <p:bldP spid="7175" grpId="0"/>
      <p:bldP spid="7177" grpId="0"/>
      <p:bldP spid="7178" grpId="0"/>
      <p:bldP spid="7179" grpId="0"/>
      <p:bldP spid="7182" grpId="0"/>
      <p:bldP spid="7183" grpId="0"/>
      <p:bldP spid="7184" grpId="0"/>
      <p:bldP spid="7185" grpId="0"/>
      <p:bldP spid="7186" grpId="0"/>
      <p:bldP spid="12" grpId="0"/>
      <p:bldP spid="12" grpId="1"/>
      <p:bldP spid="13" grpId="0"/>
      <p:bldP spid="13" grpId="1"/>
      <p:bldP spid="14" grpId="0"/>
      <p:bldP spid="14" grpId="1"/>
      <p:bldP spid="15" grpId="0" build="allAtOnce" bldLvl="0"/>
      <p:bldP spid="17" grpId="0"/>
      <p:bldP spid="17" grpId="1"/>
      <p:bldP spid="19" grpId="0"/>
      <p:bldP spid="19" grpId="1"/>
      <p:bldP spid="20" grpId="0"/>
      <p:bldP spid="20" grpId="1"/>
      <p:bldP spid="21" grpId="0" build="allAtOnce" bldLvl="0"/>
      <p:bldP spid="23" grpId="0"/>
      <p:bldP spid="23" grpId="1"/>
      <p:bldP spid="24" grpId="0"/>
      <p:bldP spid="24" grpId="1"/>
      <p:bldP spid="25" grpId="0"/>
      <p:bldP spid="25" grpId="1"/>
      <p:bldP spid="26" grpId="0" build="allAtOnce" bldLvl="0"/>
      <p:bldP spid="28" grpId="0"/>
      <p:bldP spid="28" grpId="1"/>
      <p:bldP spid="29" grpId="0"/>
      <p:bldP spid="29" grpId="1"/>
      <p:bldP spid="30" grpId="0"/>
      <p:bldP spid="30" grpId="1"/>
      <p:bldP spid="31" grpId="0" build="allAtOnce" bldLvl="0"/>
      <p:bldP spid="32" grpId="0"/>
      <p:bldP spid="32" grpId="1"/>
      <p:bldP spid="34" grpId="0"/>
      <p:bldP spid="34" grpId="1"/>
      <p:bldP spid="35" grpId="0"/>
      <p:bldP spid="35" grpId="1"/>
      <p:bldP spid="36" grpId="0" build="allAtOnce" bldLvl="0"/>
      <p:bldP spid="37" grpId="0"/>
      <p:bldP spid="38" grpId="0"/>
      <p:bldP spid="41" grpId="0"/>
      <p:bldP spid="41" grpId="1"/>
      <p:bldP spid="42" grpId="0"/>
      <p:bldP spid="42" grpId="1"/>
      <p:bldP spid="43" grpId="0"/>
      <p:bldP spid="43" grpId="1"/>
      <p:bldP spid="44" grpId="0" build="allAtOnce" bldLvl="0"/>
      <p:bldP spid="45" grpId="0"/>
      <p:bldP spid="46" grpId="0"/>
      <p:bldP spid="49" grpId="0"/>
      <p:bldP spid="49" grpId="1"/>
      <p:bldP spid="50" grpId="0"/>
      <p:bldP spid="50" grpId="1"/>
      <p:bldP spid="51" grpId="0"/>
      <p:bldP spid="51" grpId="1"/>
      <p:bldP spid="52" grpId="0" build="allAtOnce" bldLvl="0"/>
      <p:bldP spid="53" grpId="0"/>
      <p:bldP spid="54" grpId="0"/>
      <p:bldP spid="57" grpId="0"/>
      <p:bldP spid="57" grpId="1"/>
      <p:bldP spid="58" grpId="0"/>
      <p:bldP spid="58" grpId="1"/>
      <p:bldP spid="59" grpId="0"/>
      <p:bldP spid="59" grpId="1"/>
      <p:bldP spid="60" grpId="0" build="allAtOnce" bldLvl="0"/>
      <p:bldP spid="61" grpId="0"/>
      <p:bldP spid="62" grpId="0"/>
      <p:bldP spid="65" grpId="0"/>
      <p:bldP spid="65" grpId="1"/>
      <p:bldP spid="66" grpId="0"/>
      <p:bldP spid="66" grpId="1"/>
      <p:bldP spid="67" grpId="0"/>
      <p:bldP spid="67" grpId="1"/>
      <p:bldP spid="68" grpId="0" build="allAtOnce" bldLvl="0"/>
      <p:bldP spid="69" grpId="0"/>
      <p:bldP spid="70" grpId="0"/>
      <p:bldP spid="73" grpId="0"/>
      <p:bldP spid="73" grpId="1"/>
      <p:bldP spid="74" grpId="0"/>
      <p:bldP spid="74" grpId="1"/>
      <p:bldP spid="75" grpId="0"/>
      <p:bldP spid="75" grpId="1"/>
      <p:bldP spid="76" grpId="0" build="allAtOnce" bldLvl="0"/>
      <p:bldP spid="77" grpId="0"/>
      <p:bldP spid="78" grpId="0"/>
      <p:bldP spid="81" grpId="0"/>
      <p:bldP spid="81" grpId="1"/>
      <p:bldP spid="82" grpId="0"/>
      <p:bldP spid="82" grpId="1"/>
      <p:bldP spid="83" grpId="0"/>
      <p:bldP spid="83" grpId="1"/>
      <p:bldP spid="84" grpId="0" build="allAtOnce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8193"/>
          <p:cNvSpPr/>
          <p:nvPr/>
        </p:nvSpPr>
        <p:spPr>
          <a:xfrm>
            <a:off x="3048000" y="2667000"/>
            <a:ext cx="3049588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altLang="zh-CN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's  multiplication</a:t>
            </a:r>
            <a:endParaRPr lang="zh-CN" alt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8195" name="文本框 8194"/>
          <p:cNvSpPr txBox="1"/>
          <p:nvPr/>
        </p:nvSpPr>
        <p:spPr>
          <a:xfrm>
            <a:off x="1524000" y="2438400"/>
            <a:ext cx="1447800" cy="14335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8800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占位符 9217"/>
          <p:cNvSpPr>
            <a:spLocks noGrp="1"/>
          </p:cNvSpPr>
          <p:nvPr>
            <p:ph type="body" idx="1"/>
          </p:nvPr>
        </p:nvSpPr>
        <p:spPr>
          <a:xfrm>
            <a:off x="1190625" y="989330"/>
            <a:ext cx="2438400" cy="5334000"/>
          </a:xfrm>
          <a:solidFill>
            <a:srgbClr val="FFFFCC"/>
          </a:solidFill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0×10=0</a:t>
            </a:r>
          </a:p>
          <a:p>
            <a:pPr>
              <a:lnSpc>
                <a:spcPct val="80000"/>
              </a:lnSpc>
              <a:buNone/>
            </a:pP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1×10=10</a:t>
            </a:r>
          </a:p>
          <a:p>
            <a:pPr>
              <a:lnSpc>
                <a:spcPct val="80000"/>
              </a:lnSpc>
              <a:buNone/>
            </a:pP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2×10=20</a:t>
            </a:r>
          </a:p>
          <a:p>
            <a:pPr>
              <a:lnSpc>
                <a:spcPct val="80000"/>
              </a:lnSpc>
              <a:buNone/>
            </a:pP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3×10=30</a:t>
            </a:r>
          </a:p>
          <a:p>
            <a:pPr>
              <a:lnSpc>
                <a:spcPct val="80000"/>
              </a:lnSpc>
              <a:buNone/>
            </a:pP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4×10=40</a:t>
            </a:r>
          </a:p>
          <a:p>
            <a:pPr>
              <a:lnSpc>
                <a:spcPct val="80000"/>
              </a:lnSpc>
              <a:buNone/>
            </a:pP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5×10=50</a:t>
            </a:r>
          </a:p>
          <a:p>
            <a:pPr>
              <a:lnSpc>
                <a:spcPct val="80000"/>
              </a:lnSpc>
              <a:buNone/>
            </a:pP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6×10=60</a:t>
            </a:r>
          </a:p>
          <a:p>
            <a:pPr>
              <a:lnSpc>
                <a:spcPct val="80000"/>
              </a:lnSpc>
              <a:buNone/>
            </a:pP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7×10=70</a:t>
            </a:r>
          </a:p>
          <a:p>
            <a:pPr>
              <a:lnSpc>
                <a:spcPct val="80000"/>
              </a:lnSpc>
              <a:buNone/>
            </a:pP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8×10=80</a:t>
            </a:r>
          </a:p>
          <a:p>
            <a:pPr>
              <a:lnSpc>
                <a:spcPct val="80000"/>
              </a:lnSpc>
              <a:buNone/>
            </a:pP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9×10=90</a:t>
            </a:r>
          </a:p>
          <a:p>
            <a:pPr>
              <a:lnSpc>
                <a:spcPct val="80000"/>
              </a:lnSpc>
              <a:buNone/>
            </a:pPr>
            <a:r>
              <a:rPr lang="zh-CN" altLang="en-US" sz="3200" b="1" dirty="0">
                <a:latin typeface="黑体" pitchFamily="2" charset="-122"/>
                <a:ea typeface="黑体" pitchFamily="2" charset="-122"/>
              </a:rPr>
              <a:t>10×10=100</a:t>
            </a:r>
          </a:p>
        </p:txBody>
      </p:sp>
      <p:sp>
        <p:nvSpPr>
          <p:cNvPr id="9219" name="标题 9218"/>
          <p:cNvSpPr>
            <a:spLocks noGrp="1"/>
          </p:cNvSpPr>
          <p:nvPr>
            <p:ph type="title"/>
          </p:nvPr>
        </p:nvSpPr>
        <p:spPr>
          <a:xfrm>
            <a:off x="685800" y="158806"/>
            <a:ext cx="7772400" cy="1136650"/>
          </a:xfrm>
        </p:spPr>
        <p:txBody>
          <a:bodyPr vert="horz" wrap="square" anchor="ctr"/>
          <a:lstStyle/>
          <a:p>
            <a:r>
              <a:rPr lang="en-US" altLang="zh-CN" b="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10's </a:t>
            </a:r>
            <a:r>
              <a:rPr lang="en-US" altLang="zh-CN" sz="2800" b="0" dirty="0" err="1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mutiplication</a:t>
            </a:r>
            <a:r>
              <a:rPr lang="en-US" altLang="zh-CN" b="0" dirty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b="0" dirty="0">
                <a:latin typeface="黑体" pitchFamily="2" charset="-122"/>
                <a:ea typeface="黑体" pitchFamily="2" charset="-122"/>
              </a:rPr>
              <a:t> </a:t>
            </a:r>
            <a:endParaRPr lang="en-US" altLang="zh-CN" b="0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0241"/>
          <p:cNvSpPr/>
          <p:nvPr/>
        </p:nvSpPr>
        <p:spPr>
          <a:xfrm>
            <a:off x="1224915" y="1664335"/>
            <a:ext cx="5867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altLang="zh-CN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When a number is multiplied by 10,</a:t>
            </a:r>
          </a:p>
          <a:p>
            <a:pPr algn="ctr"/>
            <a:r>
              <a:rPr lang="en-US" altLang="zh-CN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the product is to put a </a:t>
            </a:r>
            <a:r>
              <a:rPr lang="en-US" altLang="zh-CN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0</a:t>
            </a:r>
            <a:r>
              <a:rPr lang="en-US" altLang="zh-CN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 at the end of this number.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等待秋天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543</Words>
  <Application>Microsoft Office PowerPoint</Application>
  <PresentationFormat>On-screen Show (4:3)</PresentationFormat>
  <Paragraphs>218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等待秋天</vt:lpstr>
      <vt:lpstr>PowerPoint Presentation</vt:lpstr>
      <vt:lpstr>Review: write down the multiplication sentence </vt:lpstr>
      <vt:lpstr>Review: write down the multiplication sentence </vt:lpstr>
      <vt:lpstr>Number line</vt:lpstr>
      <vt:lpstr>PowerPoint Presentation</vt:lpstr>
      <vt:lpstr>PowerPoint Presentation</vt:lpstr>
      <vt:lpstr>PowerPoint Presentation</vt:lpstr>
      <vt:lpstr>10's mutiplication  </vt:lpstr>
      <vt:lpstr>PowerPoint Presentation</vt:lpstr>
      <vt:lpstr>Fill in the blanks </vt:lpstr>
      <vt:lpstr>calculate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Kerry Bateman</cp:lastModifiedBy>
  <cp:revision>49</cp:revision>
  <dcterms:created xsi:type="dcterms:W3CDTF">2012-07-18T05:13:00Z</dcterms:created>
  <dcterms:modified xsi:type="dcterms:W3CDTF">2017-11-07T15:06:00Z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2052-10.8.0.5562</vt:lpwstr>
  </property>
</Properties>
</file>